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358265"/>
            <a:ext cx="7627382" cy="2138124"/>
          </a:xfrm>
          <a:prstGeom prst="rect">
            <a:avLst/>
          </a:prstGeom>
          <a:noFill/>
          <a:ln/>
        </p:spPr>
        <p:txBody>
          <a:bodyPr wrap="squar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Big Data: Teknologi dan Penerapannya dalam Kehidupan Sehari-hari</a:t>
            </a:r>
            <a:endParaRPr lang="en-US" sz="4450" dirty="0"/>
          </a:p>
        </p:txBody>
      </p:sp>
      <p:sp>
        <p:nvSpPr>
          <p:cNvPr id="4" name="Text 1"/>
          <p:cNvSpPr/>
          <p:nvPr/>
        </p:nvSpPr>
        <p:spPr>
          <a:xfrm>
            <a:off x="6244709" y="3821311"/>
            <a:ext cx="7627382" cy="242697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Presentasi ini akan mengupas tuntas mengenai Big Data, sebuah konsep yang semakin relevan dalam era digital. Kami akan menjelajahi teknologi di baliknya, memahami sumber-sumbernya yang beragam, serta melihat bagaimana Big Data secara nyata diterapkan dalam berbagai aspek kehidupan kita sehari-hari. Mari kita mulai perjalanan ini untuk memahami potensi luar biasa dari Big Data.</a:t>
            </a:r>
            <a:endParaRPr lang="en-US" sz="1700" dirty="0"/>
          </a:p>
        </p:txBody>
      </p:sp>
      <p:sp>
        <p:nvSpPr>
          <p:cNvPr id="5" name="Shape 2"/>
          <p:cNvSpPr/>
          <p:nvPr/>
        </p:nvSpPr>
        <p:spPr>
          <a:xfrm>
            <a:off x="6244709" y="6508194"/>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52329" y="6515814"/>
            <a:ext cx="331351" cy="331351"/>
          </a:xfrm>
          <a:prstGeom prst="rect">
            <a:avLst/>
          </a:prstGeom>
        </p:spPr>
      </p:pic>
      <p:sp>
        <p:nvSpPr>
          <p:cNvPr id="7" name="Text 3"/>
          <p:cNvSpPr/>
          <p:nvPr/>
        </p:nvSpPr>
        <p:spPr>
          <a:xfrm>
            <a:off x="6699528" y="6492002"/>
            <a:ext cx="3592116" cy="379214"/>
          </a:xfrm>
          <a:prstGeom prst="rect">
            <a:avLst/>
          </a:prstGeom>
          <a:noFill/>
          <a:ln/>
        </p:spPr>
        <p:txBody>
          <a:bodyPr wrap="none" lIns="0" tIns="0" rIns="0" bIns="0" rtlCol="0" anchor="t"/>
          <a:lstStyle/>
          <a:p>
            <a:pPr algn="l" indent="0" marL="0">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by Muhammad Nur Ihsan</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433995"/>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Terima Kasih!</a:t>
            </a:r>
            <a:endParaRPr lang="en-US" sz="4450" dirty="0"/>
          </a:p>
        </p:txBody>
      </p:sp>
      <p:sp>
        <p:nvSpPr>
          <p:cNvPr id="4" name="Text 1"/>
          <p:cNvSpPr/>
          <p:nvPr/>
        </p:nvSpPr>
        <p:spPr>
          <a:xfrm>
            <a:off x="758309" y="3471624"/>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Terima kasih atas perhatian dan partisipasi Anda dalam presentasi ini. Semoga materi yang telah disampaikan dapat memberikan pemahaman yang lebih mendalam mengenai Big Data dan bagaimana teknologi ini membentuk dunia kita.</a:t>
            </a:r>
            <a:endParaRPr lang="en-US" sz="1700" dirty="0"/>
          </a:p>
        </p:txBody>
      </p:sp>
      <p:sp>
        <p:nvSpPr>
          <p:cNvPr id="5" name="Text 2"/>
          <p:cNvSpPr/>
          <p:nvPr/>
        </p:nvSpPr>
        <p:spPr>
          <a:xfrm>
            <a:off x="758309" y="5102185"/>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Jika ada pertanyaan lebih lanjut atau Anda ingin berdiskusi lebih jauh, jangan ragu untuk menghubungi kami.</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288494"/>
            <a:ext cx="9918740"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Apa itu Big Data? Memahami Konsep 5V</a:t>
            </a:r>
            <a:endParaRPr lang="en-US" sz="4450" dirty="0"/>
          </a:p>
        </p:txBody>
      </p:sp>
      <p:sp>
        <p:nvSpPr>
          <p:cNvPr id="3" name="Text 1"/>
          <p:cNvSpPr/>
          <p:nvPr/>
        </p:nvSpPr>
        <p:spPr>
          <a:xfrm>
            <a:off x="758309" y="2521029"/>
            <a:ext cx="6292572" cy="1386840"/>
          </a:xfrm>
          <a:prstGeom prst="rect">
            <a:avLst/>
          </a:prstGeom>
          <a:noFill/>
          <a:ln/>
        </p:spPr>
        <p:txBody>
          <a:bodyPr wrap="square" lIns="0" tIns="0" rIns="0" bIns="0" rtlCol="0" anchor="t"/>
          <a:lstStyle/>
          <a:p>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Big Data</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merujakan pada kumpulan data yang sangat besar dan kompleks, sehingga sulit untuk diproses menggunakan alat tradisional. Data ini memiliki karakteristik unik yang sering disebut sebagai "5V".</a:t>
            </a:r>
            <a:endParaRPr lang="en-US" sz="1700" dirty="0"/>
          </a:p>
        </p:txBody>
      </p:sp>
      <p:sp>
        <p:nvSpPr>
          <p:cNvPr id="4" name="Text 2"/>
          <p:cNvSpPr/>
          <p:nvPr/>
        </p:nvSpPr>
        <p:spPr>
          <a:xfrm>
            <a:off x="7587139" y="2401848"/>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Volume:</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Jumlah data yang sangat besar, diukur dalam terabyte, petabyte, atau bahkan exabyte.</a:t>
            </a:r>
            <a:endParaRPr lang="en-US" sz="1700" dirty="0"/>
          </a:p>
        </p:txBody>
      </p:sp>
      <p:sp>
        <p:nvSpPr>
          <p:cNvPr id="5" name="Text 3"/>
          <p:cNvSpPr/>
          <p:nvPr/>
        </p:nvSpPr>
        <p:spPr>
          <a:xfrm>
            <a:off x="7587139" y="3170992"/>
            <a:ext cx="6292572"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Velocity:</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Kecepatan data dihasilkan, dikumpulkan, dan dianalisis secara real-time atau mendekati real-time.</a:t>
            </a:r>
            <a:endParaRPr lang="en-US" sz="1700" dirty="0"/>
          </a:p>
        </p:txBody>
      </p:sp>
      <p:sp>
        <p:nvSpPr>
          <p:cNvPr id="6" name="Text 4"/>
          <p:cNvSpPr/>
          <p:nvPr/>
        </p:nvSpPr>
        <p:spPr>
          <a:xfrm>
            <a:off x="7587139" y="4286845"/>
            <a:ext cx="6292572"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Variety:</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Beragamnya jenis data, dari data terstruktur (database), semi-terstruktur (XML, JSON), hingga tidak terstruktur (teks, gambar, video).</a:t>
            </a:r>
            <a:endParaRPr lang="en-US" sz="1700" dirty="0"/>
          </a:p>
        </p:txBody>
      </p:sp>
      <p:sp>
        <p:nvSpPr>
          <p:cNvPr id="7" name="Text 5"/>
          <p:cNvSpPr/>
          <p:nvPr/>
        </p:nvSpPr>
        <p:spPr>
          <a:xfrm>
            <a:off x="7587139" y="5402699"/>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Veracity:</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Keandalan dan kualitas data. Big Data seringkali mengandung ketidakpastian atau bias.</a:t>
            </a:r>
            <a:endParaRPr lang="en-US" sz="1700" dirty="0"/>
          </a:p>
        </p:txBody>
      </p:sp>
      <p:sp>
        <p:nvSpPr>
          <p:cNvPr id="8" name="Text 6"/>
          <p:cNvSpPr/>
          <p:nvPr/>
        </p:nvSpPr>
        <p:spPr>
          <a:xfrm>
            <a:off x="7587139" y="6171843"/>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Montserrat" pitchFamily="34" charset="0"/>
                <a:ea typeface="Montserrat" pitchFamily="34" charset="-122"/>
                <a:cs typeface="Montserrat" pitchFamily="34" charset="-120"/>
              </a:rPr>
              <a:t>Value:</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Nilai atau potensi manfaat yang dapat diekstraksi dari data setelah dianalisis.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4720"/>
          </a:xfrm>
          <a:prstGeom prst="rect">
            <a:avLst/>
          </a:prstGeom>
        </p:spPr>
      </p:pic>
      <p:sp>
        <p:nvSpPr>
          <p:cNvPr id="3" name="Text 0"/>
          <p:cNvSpPr/>
          <p:nvPr/>
        </p:nvSpPr>
        <p:spPr>
          <a:xfrm>
            <a:off x="6074688" y="462201"/>
            <a:ext cx="7967424" cy="1105614"/>
          </a:xfrm>
          <a:prstGeom prst="rect">
            <a:avLst/>
          </a:prstGeom>
          <a:noFill/>
          <a:ln/>
        </p:spPr>
        <p:txBody>
          <a:bodyPr wrap="square" lIns="0" tIns="0" rIns="0" bIns="0" rtlCol="0" anchor="t"/>
          <a:lstStyle/>
          <a:p>
            <a:pPr algn="l" indent="0" marL="0">
              <a:lnSpc>
                <a:spcPts val="4350"/>
              </a:lnSpc>
              <a:buNone/>
            </a:pPr>
            <a:r>
              <a:rPr lang="en-US" sz="3450" b="1" dirty="0">
                <a:solidFill>
                  <a:srgbClr val="7068F4"/>
                </a:solidFill>
                <a:latin typeface="Barlow Bold" pitchFamily="34" charset="0"/>
                <a:ea typeface="Barlow Bold" pitchFamily="34" charset="-122"/>
                <a:cs typeface="Barlow Bold" pitchFamily="34" charset="-120"/>
              </a:rPr>
              <a:t>Dari Mana Big Data Berasal? Sumber-Sumbernya</a:t>
            </a:r>
            <a:endParaRPr lang="en-US" sz="3450" dirty="0"/>
          </a:p>
        </p:txBody>
      </p:sp>
      <p:pic>
        <p:nvPicPr>
          <p:cNvPr id="4" name="Image 1" descr="preencoded.png">    </p:cNvPr>
          <p:cNvPicPr>
            <a:picLocks noChangeAspect="1"/>
          </p:cNvPicPr>
          <p:nvPr/>
        </p:nvPicPr>
        <p:blipFill>
          <a:blip r:embed="rId2"/>
          <a:stretch>
            <a:fillRect/>
          </a:stretch>
        </p:blipFill>
        <p:spPr>
          <a:xfrm>
            <a:off x="6074688" y="1819870"/>
            <a:ext cx="420172" cy="420172"/>
          </a:xfrm>
          <a:prstGeom prst="rect">
            <a:avLst/>
          </a:prstGeom>
        </p:spPr>
      </p:pic>
      <p:sp>
        <p:nvSpPr>
          <p:cNvPr id="5" name="Text 1"/>
          <p:cNvSpPr/>
          <p:nvPr/>
        </p:nvSpPr>
        <p:spPr>
          <a:xfrm>
            <a:off x="6074688" y="2408039"/>
            <a:ext cx="2211586" cy="276463"/>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Barlow Bold" pitchFamily="34" charset="0"/>
                <a:ea typeface="Barlow Bold" pitchFamily="34" charset="-122"/>
                <a:cs typeface="Barlow Bold" pitchFamily="34" charset="-120"/>
              </a:rPr>
              <a:t>Media Sosial</a:t>
            </a:r>
            <a:endParaRPr lang="en-US" sz="1700" dirty="0"/>
          </a:p>
        </p:txBody>
      </p:sp>
      <p:sp>
        <p:nvSpPr>
          <p:cNvPr id="6" name="Text 2"/>
          <p:cNvSpPr/>
          <p:nvPr/>
        </p:nvSpPr>
        <p:spPr>
          <a:xfrm>
            <a:off x="6074688" y="2785348"/>
            <a:ext cx="2515791" cy="1613773"/>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Setiap postingan, "like", komentar, dan share menghasilkan data masif yang mencerminkan preferensi dan perilaku pengguna.</a:t>
            </a:r>
            <a:endParaRPr lang="en-US" sz="1300" dirty="0"/>
          </a:p>
        </p:txBody>
      </p:sp>
      <p:pic>
        <p:nvPicPr>
          <p:cNvPr id="7" name="Image 2" descr="preencoded.png">    </p:cNvPr>
          <p:cNvPicPr>
            <a:picLocks noChangeAspect="1"/>
          </p:cNvPicPr>
          <p:nvPr/>
        </p:nvPicPr>
        <p:blipFill>
          <a:blip r:embed="rId3"/>
          <a:stretch>
            <a:fillRect/>
          </a:stretch>
        </p:blipFill>
        <p:spPr>
          <a:xfrm>
            <a:off x="8800505" y="1819870"/>
            <a:ext cx="420172" cy="420172"/>
          </a:xfrm>
          <a:prstGeom prst="rect">
            <a:avLst/>
          </a:prstGeom>
        </p:spPr>
      </p:pic>
      <p:sp>
        <p:nvSpPr>
          <p:cNvPr id="8" name="Text 3"/>
          <p:cNvSpPr/>
          <p:nvPr/>
        </p:nvSpPr>
        <p:spPr>
          <a:xfrm>
            <a:off x="8800505" y="2408039"/>
            <a:ext cx="2247781" cy="276463"/>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Barlow Bold" pitchFamily="34" charset="0"/>
                <a:ea typeface="Barlow Bold" pitchFamily="34" charset="-122"/>
                <a:cs typeface="Barlow Bold" pitchFamily="34" charset="-120"/>
              </a:rPr>
              <a:t>Internet of Things (IoT)</a:t>
            </a:r>
            <a:endParaRPr lang="en-US" sz="1700" dirty="0"/>
          </a:p>
        </p:txBody>
      </p:sp>
      <p:sp>
        <p:nvSpPr>
          <p:cNvPr id="9" name="Text 4"/>
          <p:cNvSpPr/>
          <p:nvPr/>
        </p:nvSpPr>
        <p:spPr>
          <a:xfrm>
            <a:off x="8800505" y="2785348"/>
            <a:ext cx="2515791" cy="1882735"/>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Sensor-sensor pada perangkat pintar (kendaraan, alat rumah tangga, perangkat wearable) terus-menerus mengirimkan data tentang lingkungan dan penggunaan.</a:t>
            </a:r>
            <a:endParaRPr lang="en-US" sz="1300" dirty="0"/>
          </a:p>
        </p:txBody>
      </p:sp>
      <p:pic>
        <p:nvPicPr>
          <p:cNvPr id="10" name="Image 3" descr="preencoded.png">    </p:cNvPr>
          <p:cNvPicPr>
            <a:picLocks noChangeAspect="1"/>
          </p:cNvPicPr>
          <p:nvPr/>
        </p:nvPicPr>
        <p:blipFill>
          <a:blip r:embed="rId4"/>
          <a:stretch>
            <a:fillRect/>
          </a:stretch>
        </p:blipFill>
        <p:spPr>
          <a:xfrm>
            <a:off x="11526322" y="1819870"/>
            <a:ext cx="420172" cy="420172"/>
          </a:xfrm>
          <a:prstGeom prst="rect">
            <a:avLst/>
          </a:prstGeom>
        </p:spPr>
      </p:pic>
      <p:sp>
        <p:nvSpPr>
          <p:cNvPr id="11" name="Text 5"/>
          <p:cNvSpPr/>
          <p:nvPr/>
        </p:nvSpPr>
        <p:spPr>
          <a:xfrm>
            <a:off x="11526322" y="2408039"/>
            <a:ext cx="2461974" cy="276463"/>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Barlow Bold" pitchFamily="34" charset="0"/>
                <a:ea typeface="Barlow Bold" pitchFamily="34" charset="-122"/>
                <a:cs typeface="Barlow Bold" pitchFamily="34" charset="-120"/>
              </a:rPr>
              <a:t>E-commerce &amp; Transaksi</a:t>
            </a:r>
            <a:endParaRPr lang="en-US" sz="1700" dirty="0"/>
          </a:p>
        </p:txBody>
      </p:sp>
      <p:sp>
        <p:nvSpPr>
          <p:cNvPr id="12" name="Text 6"/>
          <p:cNvSpPr/>
          <p:nvPr/>
        </p:nvSpPr>
        <p:spPr>
          <a:xfrm>
            <a:off x="11526322" y="2785348"/>
            <a:ext cx="2515791" cy="1344811"/>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Setiap pembelian, pencarian produk, dan interaksi di platform belanja online menciptakan jejak data yang kaya.</a:t>
            </a:r>
            <a:endParaRPr lang="en-US" sz="1300" dirty="0"/>
          </a:p>
        </p:txBody>
      </p:sp>
      <p:pic>
        <p:nvPicPr>
          <p:cNvPr id="13" name="Image 4" descr="preencoded.png">    </p:cNvPr>
          <p:cNvPicPr>
            <a:picLocks noChangeAspect="1"/>
          </p:cNvPicPr>
          <p:nvPr/>
        </p:nvPicPr>
        <p:blipFill>
          <a:blip r:embed="rId5"/>
          <a:stretch>
            <a:fillRect/>
          </a:stretch>
        </p:blipFill>
        <p:spPr>
          <a:xfrm>
            <a:off x="6074688" y="5004197"/>
            <a:ext cx="420172" cy="420172"/>
          </a:xfrm>
          <a:prstGeom prst="rect">
            <a:avLst/>
          </a:prstGeom>
        </p:spPr>
      </p:pic>
      <p:sp>
        <p:nvSpPr>
          <p:cNvPr id="14" name="Text 7"/>
          <p:cNvSpPr/>
          <p:nvPr/>
        </p:nvSpPr>
        <p:spPr>
          <a:xfrm>
            <a:off x="6074688" y="5592366"/>
            <a:ext cx="2211586" cy="276463"/>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Barlow Bold" pitchFamily="34" charset="0"/>
                <a:ea typeface="Barlow Bold" pitchFamily="34" charset="-122"/>
                <a:cs typeface="Barlow Bold" pitchFamily="34" charset="-120"/>
              </a:rPr>
              <a:t>Data Perusahaan</a:t>
            </a:r>
            <a:endParaRPr lang="en-US" sz="1700" dirty="0"/>
          </a:p>
        </p:txBody>
      </p:sp>
      <p:sp>
        <p:nvSpPr>
          <p:cNvPr id="15" name="Text 8"/>
          <p:cNvSpPr/>
          <p:nvPr/>
        </p:nvSpPr>
        <p:spPr>
          <a:xfrm>
            <a:off x="6074688" y="5969675"/>
            <a:ext cx="2515791" cy="107584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Data internal seperti log server, catatan transaksi pelanggan, dan rekaman interaksi call center.</a:t>
            </a:r>
            <a:endParaRPr lang="en-US" sz="1300" dirty="0"/>
          </a:p>
        </p:txBody>
      </p:sp>
      <p:sp>
        <p:nvSpPr>
          <p:cNvPr id="16" name="Text 9"/>
          <p:cNvSpPr/>
          <p:nvPr/>
        </p:nvSpPr>
        <p:spPr>
          <a:xfrm>
            <a:off x="6074688" y="7234595"/>
            <a:ext cx="7967424" cy="53792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Montserrat" pitchFamily="34" charset="0"/>
                <a:ea typeface="Montserrat" pitchFamily="34" charset="-122"/>
                <a:cs typeface="Montserrat" pitchFamily="34" charset="-120"/>
              </a:rPr>
              <a:t>Sumber-sumber ini terus berkembang seiring dengan digitalisasi berbagai aspek kehidupan, menciptakan lautan data yang terus bertambah besar.</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7100" y="477441"/>
            <a:ext cx="6082070" cy="570548"/>
          </a:xfrm>
          <a:prstGeom prst="rect">
            <a:avLst/>
          </a:prstGeom>
          <a:noFill/>
          <a:ln/>
        </p:spPr>
        <p:txBody>
          <a:bodyPr wrap="none" lIns="0" tIns="0" rIns="0" bIns="0" rtlCol="0" anchor="t"/>
          <a:lstStyle/>
          <a:p>
            <a:pPr algn="l" indent="0" marL="0">
              <a:lnSpc>
                <a:spcPts val="4450"/>
              </a:lnSpc>
              <a:buNone/>
            </a:pPr>
            <a:r>
              <a:rPr lang="en-US" sz="3550" b="1" dirty="0">
                <a:solidFill>
                  <a:srgbClr val="7068F4"/>
                </a:solidFill>
                <a:latin typeface="Barlow Bold" pitchFamily="34" charset="0"/>
                <a:ea typeface="Barlow Bold" pitchFamily="34" charset="-122"/>
                <a:cs typeface="Barlow Bold" pitchFamily="34" charset="-120"/>
              </a:rPr>
              <a:t>Penerapan Nyata: Studi Kasus</a:t>
            </a:r>
            <a:endParaRPr lang="en-US" sz="3550" dirty="0"/>
          </a:p>
        </p:txBody>
      </p:sp>
      <p:sp>
        <p:nvSpPr>
          <p:cNvPr id="4" name="Shape 1"/>
          <p:cNvSpPr/>
          <p:nvPr/>
        </p:nvSpPr>
        <p:spPr>
          <a:xfrm>
            <a:off x="607100" y="1308140"/>
            <a:ext cx="390287" cy="390287"/>
          </a:xfrm>
          <a:prstGeom prst="roundRect">
            <a:avLst>
              <a:gd name="adj" fmla="val 40002"/>
            </a:avLst>
          </a:prstGeom>
          <a:solidFill>
            <a:srgbClr val="EEEFF5"/>
          </a:solidFill>
          <a:ln/>
          <a:effectLst>
            <a:outerShdw sx="100000" sy="100000" kx="0" ky="0" algn="bl" rotWithShape="0" blurRad="43180" dist="21590" dir="13500000">
              <a:srgbClr val="ffffff">
                <a:alpha val="70000"/>
              </a:srgbClr>
            </a:outerShdw>
          </a:effectLst>
        </p:spPr>
      </p:sp>
      <p:pic>
        <p:nvPicPr>
          <p:cNvPr id="5" name="Image 1" descr="preencoded.png">    </p:cNvPr>
          <p:cNvPicPr>
            <a:picLocks noChangeAspect="1"/>
          </p:cNvPicPr>
          <p:nvPr/>
        </p:nvPicPr>
        <p:blipFill>
          <a:blip r:embed="rId2"/>
          <a:stretch>
            <a:fillRect/>
          </a:stretch>
        </p:blipFill>
        <p:spPr>
          <a:xfrm>
            <a:off x="665321" y="1332131"/>
            <a:ext cx="273844" cy="342305"/>
          </a:xfrm>
          <a:prstGeom prst="rect">
            <a:avLst/>
          </a:prstGeom>
        </p:spPr>
      </p:pic>
      <p:sp>
        <p:nvSpPr>
          <p:cNvPr id="6" name="Text 2"/>
          <p:cNvSpPr/>
          <p:nvPr/>
        </p:nvSpPr>
        <p:spPr>
          <a:xfrm>
            <a:off x="1170742" y="1367671"/>
            <a:ext cx="2282428" cy="285274"/>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Shopee</a:t>
            </a:r>
            <a:endParaRPr lang="en-US" sz="1750" dirty="0"/>
          </a:p>
        </p:txBody>
      </p:sp>
      <p:sp>
        <p:nvSpPr>
          <p:cNvPr id="7" name="Text 3"/>
          <p:cNvSpPr/>
          <p:nvPr/>
        </p:nvSpPr>
        <p:spPr>
          <a:xfrm>
            <a:off x="1170742" y="1757005"/>
            <a:ext cx="7366159" cy="1110139"/>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Shopee menggunakan Big Data untuk memberikan rekomendasi produk yang sangat personal kepada penggunanya, berdasarkan riwayat pencarian, pembelian sebelumnya, dan perilaku browsing. Ini meningkatkan pengalaman belanja dan mendorong penjualan.</a:t>
            </a:r>
            <a:endParaRPr lang="en-US" sz="1350" dirty="0"/>
          </a:p>
        </p:txBody>
      </p:sp>
      <p:sp>
        <p:nvSpPr>
          <p:cNvPr id="8" name="Shape 4"/>
          <p:cNvSpPr/>
          <p:nvPr/>
        </p:nvSpPr>
        <p:spPr>
          <a:xfrm>
            <a:off x="607100" y="3213973"/>
            <a:ext cx="390287" cy="390287"/>
          </a:xfrm>
          <a:prstGeom prst="roundRect">
            <a:avLst>
              <a:gd name="adj" fmla="val 40002"/>
            </a:avLst>
          </a:prstGeom>
          <a:solidFill>
            <a:srgbClr val="EEEFF5"/>
          </a:solidFill>
          <a:ln/>
          <a:effectLst>
            <a:outerShdw sx="100000" sy="100000" kx="0" ky="0" algn="bl" rotWithShape="0" blurRad="43180" dist="21590" dir="13500000">
              <a:srgbClr val="ffffff">
                <a:alpha val="70000"/>
              </a:srgbClr>
            </a:outerShdw>
          </a:effectLst>
        </p:spPr>
      </p:sp>
      <p:pic>
        <p:nvPicPr>
          <p:cNvPr id="9" name="Image 2" descr="preencoded.png">    </p:cNvPr>
          <p:cNvPicPr>
            <a:picLocks noChangeAspect="1"/>
          </p:cNvPicPr>
          <p:nvPr/>
        </p:nvPicPr>
        <p:blipFill>
          <a:blip r:embed="rId3"/>
          <a:stretch>
            <a:fillRect/>
          </a:stretch>
        </p:blipFill>
        <p:spPr>
          <a:xfrm>
            <a:off x="665321" y="3237964"/>
            <a:ext cx="273844" cy="342305"/>
          </a:xfrm>
          <a:prstGeom prst="rect">
            <a:avLst/>
          </a:prstGeom>
        </p:spPr>
      </p:pic>
      <p:sp>
        <p:nvSpPr>
          <p:cNvPr id="10" name="Text 5"/>
          <p:cNvSpPr/>
          <p:nvPr/>
        </p:nvSpPr>
        <p:spPr>
          <a:xfrm>
            <a:off x="1170742" y="3273504"/>
            <a:ext cx="2282428" cy="285274"/>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Gojek</a:t>
            </a:r>
            <a:endParaRPr lang="en-US" sz="1750" dirty="0"/>
          </a:p>
        </p:txBody>
      </p:sp>
      <p:sp>
        <p:nvSpPr>
          <p:cNvPr id="11" name="Text 6"/>
          <p:cNvSpPr/>
          <p:nvPr/>
        </p:nvSpPr>
        <p:spPr>
          <a:xfrm>
            <a:off x="1170742" y="3662839"/>
            <a:ext cx="7366159" cy="832604"/>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Gojek memanfaatkan Big Data untuk mengoptimalkan rute pengemudi, memprediksi permintaan, dan menyesuaikan harga secara dinamis. Ini memastikan efisiensi operasional dan waktu tunggu yang lebih singkat bagi pelanggan.</a:t>
            </a:r>
            <a:endParaRPr lang="en-US" sz="1350" dirty="0"/>
          </a:p>
        </p:txBody>
      </p:sp>
      <p:sp>
        <p:nvSpPr>
          <p:cNvPr id="12" name="Shape 7"/>
          <p:cNvSpPr/>
          <p:nvPr/>
        </p:nvSpPr>
        <p:spPr>
          <a:xfrm>
            <a:off x="607100" y="4842272"/>
            <a:ext cx="390287" cy="390287"/>
          </a:xfrm>
          <a:prstGeom prst="roundRect">
            <a:avLst>
              <a:gd name="adj" fmla="val 40002"/>
            </a:avLst>
          </a:prstGeom>
          <a:solidFill>
            <a:srgbClr val="EEEFF5"/>
          </a:solidFill>
          <a:ln/>
          <a:effectLst>
            <a:outerShdw sx="100000" sy="100000" kx="0" ky="0" algn="bl" rotWithShape="0" blurRad="43180" dist="21590" dir="13500000">
              <a:srgbClr val="ffffff">
                <a:alpha val="70000"/>
              </a:srgbClr>
            </a:outerShdw>
          </a:effectLst>
        </p:spPr>
      </p:sp>
      <p:pic>
        <p:nvPicPr>
          <p:cNvPr id="13" name="Image 3" descr="preencoded.png">    </p:cNvPr>
          <p:cNvPicPr>
            <a:picLocks noChangeAspect="1"/>
          </p:cNvPicPr>
          <p:nvPr/>
        </p:nvPicPr>
        <p:blipFill>
          <a:blip r:embed="rId4"/>
          <a:stretch>
            <a:fillRect/>
          </a:stretch>
        </p:blipFill>
        <p:spPr>
          <a:xfrm>
            <a:off x="665321" y="4866263"/>
            <a:ext cx="273844" cy="342305"/>
          </a:xfrm>
          <a:prstGeom prst="rect">
            <a:avLst/>
          </a:prstGeom>
        </p:spPr>
      </p:pic>
      <p:sp>
        <p:nvSpPr>
          <p:cNvPr id="14" name="Text 8"/>
          <p:cNvSpPr/>
          <p:nvPr/>
        </p:nvSpPr>
        <p:spPr>
          <a:xfrm>
            <a:off x="1170742" y="4901803"/>
            <a:ext cx="2282428" cy="285274"/>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Kesehatan</a:t>
            </a:r>
            <a:endParaRPr lang="en-US" sz="1750" dirty="0"/>
          </a:p>
        </p:txBody>
      </p:sp>
      <p:sp>
        <p:nvSpPr>
          <p:cNvPr id="15" name="Text 9"/>
          <p:cNvSpPr/>
          <p:nvPr/>
        </p:nvSpPr>
        <p:spPr>
          <a:xfrm>
            <a:off x="1170742" y="5291138"/>
            <a:ext cx="7366159" cy="832604"/>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Dalam sektor kesehatan, Big Data digunakan untuk menganalisis rekam medis pasien, pola penyebaran penyakit, dan efektivitas pengobatan, mendukung diagnostik yang lebih akurat dan pengembangan obat baru.</a:t>
            </a:r>
            <a:endParaRPr lang="en-US" sz="1350" dirty="0"/>
          </a:p>
        </p:txBody>
      </p:sp>
      <p:sp>
        <p:nvSpPr>
          <p:cNvPr id="16" name="Shape 10"/>
          <p:cNvSpPr/>
          <p:nvPr/>
        </p:nvSpPr>
        <p:spPr>
          <a:xfrm>
            <a:off x="607100" y="6470571"/>
            <a:ext cx="390287" cy="390287"/>
          </a:xfrm>
          <a:prstGeom prst="roundRect">
            <a:avLst>
              <a:gd name="adj" fmla="val 40002"/>
            </a:avLst>
          </a:prstGeom>
          <a:solidFill>
            <a:srgbClr val="EEEFF5"/>
          </a:solidFill>
          <a:ln/>
          <a:effectLst>
            <a:outerShdw sx="100000" sy="100000" kx="0" ky="0" algn="bl" rotWithShape="0" blurRad="43180" dist="21590" dir="13500000">
              <a:srgbClr val="ffffff">
                <a:alpha val="70000"/>
              </a:srgbClr>
            </a:outerShdw>
          </a:effectLst>
        </p:spPr>
      </p:sp>
      <p:pic>
        <p:nvPicPr>
          <p:cNvPr id="17" name="Image 4" descr="preencoded.png">    </p:cNvPr>
          <p:cNvPicPr>
            <a:picLocks noChangeAspect="1"/>
          </p:cNvPicPr>
          <p:nvPr/>
        </p:nvPicPr>
        <p:blipFill>
          <a:blip r:embed="rId5"/>
          <a:stretch>
            <a:fillRect/>
          </a:stretch>
        </p:blipFill>
        <p:spPr>
          <a:xfrm>
            <a:off x="665321" y="6494562"/>
            <a:ext cx="273844" cy="342305"/>
          </a:xfrm>
          <a:prstGeom prst="rect">
            <a:avLst/>
          </a:prstGeom>
        </p:spPr>
      </p:pic>
      <p:sp>
        <p:nvSpPr>
          <p:cNvPr id="18" name="Text 11"/>
          <p:cNvSpPr/>
          <p:nvPr/>
        </p:nvSpPr>
        <p:spPr>
          <a:xfrm>
            <a:off x="1170742" y="6530102"/>
            <a:ext cx="2282428" cy="285274"/>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Pemerintahan</a:t>
            </a:r>
            <a:endParaRPr lang="en-US" sz="1750" dirty="0"/>
          </a:p>
        </p:txBody>
      </p:sp>
      <p:sp>
        <p:nvSpPr>
          <p:cNvPr id="19" name="Text 12"/>
          <p:cNvSpPr/>
          <p:nvPr/>
        </p:nvSpPr>
        <p:spPr>
          <a:xfrm>
            <a:off x="1170742" y="6919436"/>
            <a:ext cx="7366159" cy="832604"/>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Montserrat" pitchFamily="34" charset="0"/>
                <a:ea typeface="Montserrat" pitchFamily="34" charset="-122"/>
                <a:cs typeface="Montserrat" pitchFamily="34" charset="-120"/>
              </a:rPr>
              <a:t>Pemerintah menggunakan Big Data untuk meningkatkan pelayanan publik, mengoptimalkan tata kota, dan mendeteksi potensi penipuan atau kejahatan, menjadikan kota lebih cerdas dan aman.</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458"/>
          </a:xfrm>
          <a:prstGeom prst="rect">
            <a:avLst/>
          </a:prstGeom>
        </p:spPr>
      </p:pic>
      <p:sp>
        <p:nvSpPr>
          <p:cNvPr id="3" name="Text 0"/>
          <p:cNvSpPr/>
          <p:nvPr/>
        </p:nvSpPr>
        <p:spPr>
          <a:xfrm>
            <a:off x="579001" y="454938"/>
            <a:ext cx="7985998" cy="1088469"/>
          </a:xfrm>
          <a:prstGeom prst="rect">
            <a:avLst/>
          </a:prstGeom>
          <a:noFill/>
          <a:ln/>
        </p:spPr>
        <p:txBody>
          <a:bodyPr wrap="square" lIns="0" tIns="0" rIns="0" bIns="0" rtlCol="0" anchor="t"/>
          <a:lstStyle/>
          <a:p>
            <a:pPr algn="l" indent="0" marL="0">
              <a:lnSpc>
                <a:spcPts val="4250"/>
              </a:lnSpc>
              <a:buNone/>
            </a:pPr>
            <a:r>
              <a:rPr lang="en-US" sz="3400" b="1" dirty="0">
                <a:solidFill>
                  <a:srgbClr val="7068F4"/>
                </a:solidFill>
                <a:latin typeface="Barlow Bold" pitchFamily="34" charset="0"/>
                <a:ea typeface="Barlow Bold" pitchFamily="34" charset="-122"/>
                <a:cs typeface="Barlow Bold" pitchFamily="34" charset="-120"/>
              </a:rPr>
              <a:t>Big Data di Sekitar Kita: Kehidupan Sehari-hari</a:t>
            </a:r>
            <a:endParaRPr lang="en-US" sz="3400" dirty="0"/>
          </a:p>
        </p:txBody>
      </p:sp>
      <p:pic>
        <p:nvPicPr>
          <p:cNvPr id="4" name="Image 1" descr="preencoded.png">    </p:cNvPr>
          <p:cNvPicPr>
            <a:picLocks noChangeAspect="1"/>
          </p:cNvPicPr>
          <p:nvPr/>
        </p:nvPicPr>
        <p:blipFill>
          <a:blip r:embed="rId2"/>
          <a:stretch>
            <a:fillRect/>
          </a:stretch>
        </p:blipFill>
        <p:spPr>
          <a:xfrm>
            <a:off x="579001" y="1791533"/>
            <a:ext cx="827246" cy="1496497"/>
          </a:xfrm>
          <a:prstGeom prst="rect">
            <a:avLst/>
          </a:prstGeom>
        </p:spPr>
      </p:pic>
      <p:sp>
        <p:nvSpPr>
          <p:cNvPr id="5" name="Text 1"/>
          <p:cNvSpPr/>
          <p:nvPr/>
        </p:nvSpPr>
        <p:spPr>
          <a:xfrm>
            <a:off x="1654373" y="1956911"/>
            <a:ext cx="2177058" cy="272177"/>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Barlow Bold" pitchFamily="34" charset="0"/>
                <a:ea typeface="Barlow Bold" pitchFamily="34" charset="-122"/>
                <a:cs typeface="Barlow Bold" pitchFamily="34" charset="-120"/>
              </a:rPr>
              <a:t>Belanja Online</a:t>
            </a:r>
            <a:endParaRPr lang="en-US" sz="1700" dirty="0"/>
          </a:p>
        </p:txBody>
      </p:sp>
      <p:sp>
        <p:nvSpPr>
          <p:cNvPr id="6" name="Text 2"/>
          <p:cNvSpPr/>
          <p:nvPr/>
        </p:nvSpPr>
        <p:spPr>
          <a:xfrm>
            <a:off x="1654373" y="2328267"/>
            <a:ext cx="6910626" cy="794385"/>
          </a:xfrm>
          <a:prstGeom prst="rect">
            <a:avLst/>
          </a:prstGeom>
          <a:noFill/>
          <a:ln/>
        </p:spPr>
        <p:txBody>
          <a:bodyPr wrap="square" lIns="0" tIns="0" rIns="0" bIns="0" rtlCol="0" anchor="t"/>
          <a:lstStyle/>
          <a:p>
            <a:pPr algn="l" indent="0" marL="0">
              <a:lnSpc>
                <a:spcPts val="2050"/>
              </a:lnSpc>
              <a:buNone/>
            </a:pPr>
            <a:r>
              <a:rPr lang="en-US" sz="1300" dirty="0">
                <a:solidFill>
                  <a:srgbClr val="272525"/>
                </a:solidFill>
                <a:latin typeface="Montserrat" pitchFamily="34" charset="0"/>
                <a:ea typeface="Montserrat" pitchFamily="34" charset="-122"/>
                <a:cs typeface="Montserrat" pitchFamily="34" charset="-120"/>
              </a:rPr>
              <a:t>Platform e-commerce seperti Tokopedia atau Lazada menggunakan Big Data untuk merekomendasikan produk, menampilkan iklan yang relevan, dan menawarkan diskon berdasarkan riwayat belanja Anda.</a:t>
            </a:r>
            <a:endParaRPr lang="en-US" sz="1300" dirty="0"/>
          </a:p>
        </p:txBody>
      </p:sp>
      <p:pic>
        <p:nvPicPr>
          <p:cNvPr id="7" name="Image 2" descr="preencoded.png">    </p:cNvPr>
          <p:cNvPicPr>
            <a:picLocks noChangeAspect="1"/>
          </p:cNvPicPr>
          <p:nvPr/>
        </p:nvPicPr>
        <p:blipFill>
          <a:blip r:embed="rId3"/>
          <a:stretch>
            <a:fillRect/>
          </a:stretch>
        </p:blipFill>
        <p:spPr>
          <a:xfrm>
            <a:off x="579001" y="3288030"/>
            <a:ext cx="827246" cy="1496497"/>
          </a:xfrm>
          <a:prstGeom prst="rect">
            <a:avLst/>
          </a:prstGeom>
        </p:spPr>
      </p:pic>
      <p:sp>
        <p:nvSpPr>
          <p:cNvPr id="8" name="Text 3"/>
          <p:cNvSpPr/>
          <p:nvPr/>
        </p:nvSpPr>
        <p:spPr>
          <a:xfrm>
            <a:off x="1654373" y="3453408"/>
            <a:ext cx="2177058" cy="272177"/>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Barlow Bold" pitchFamily="34" charset="0"/>
                <a:ea typeface="Barlow Bold" pitchFamily="34" charset="-122"/>
                <a:cs typeface="Barlow Bold" pitchFamily="34" charset="-120"/>
              </a:rPr>
              <a:t>Aplikasi Navigasi</a:t>
            </a:r>
            <a:endParaRPr lang="en-US" sz="1700" dirty="0"/>
          </a:p>
        </p:txBody>
      </p:sp>
      <p:sp>
        <p:nvSpPr>
          <p:cNvPr id="9" name="Text 4"/>
          <p:cNvSpPr/>
          <p:nvPr/>
        </p:nvSpPr>
        <p:spPr>
          <a:xfrm>
            <a:off x="1654373" y="3824764"/>
            <a:ext cx="6910626" cy="794385"/>
          </a:xfrm>
          <a:prstGeom prst="rect">
            <a:avLst/>
          </a:prstGeom>
          <a:noFill/>
          <a:ln/>
        </p:spPr>
        <p:txBody>
          <a:bodyPr wrap="square" lIns="0" tIns="0" rIns="0" bIns="0" rtlCol="0" anchor="t"/>
          <a:lstStyle/>
          <a:p>
            <a:pPr algn="l" indent="0" marL="0">
              <a:lnSpc>
                <a:spcPts val="2050"/>
              </a:lnSpc>
              <a:buNone/>
            </a:pPr>
            <a:r>
              <a:rPr lang="en-US" sz="1300" dirty="0">
                <a:solidFill>
                  <a:srgbClr val="272525"/>
                </a:solidFill>
                <a:latin typeface="Montserrat" pitchFamily="34" charset="0"/>
                <a:ea typeface="Montserrat" pitchFamily="34" charset="-122"/>
                <a:cs typeface="Montserrat" pitchFamily="34" charset="-120"/>
              </a:rPr>
              <a:t>Google Maps atau Waze menganalisis Big Data dari pengguna lain secara real-time untuk memberikan informasi lalu lintas terkini, memprediksi waktu tempuh, dan menyarankan rute terbaik.</a:t>
            </a:r>
            <a:endParaRPr lang="en-US" sz="1300" dirty="0"/>
          </a:p>
        </p:txBody>
      </p:sp>
      <p:pic>
        <p:nvPicPr>
          <p:cNvPr id="10" name="Image 3" descr="preencoded.png">    </p:cNvPr>
          <p:cNvPicPr>
            <a:picLocks noChangeAspect="1"/>
          </p:cNvPicPr>
          <p:nvPr/>
        </p:nvPicPr>
        <p:blipFill>
          <a:blip r:embed="rId4"/>
          <a:stretch>
            <a:fillRect/>
          </a:stretch>
        </p:blipFill>
        <p:spPr>
          <a:xfrm>
            <a:off x="579001" y="4784527"/>
            <a:ext cx="827246" cy="1496497"/>
          </a:xfrm>
          <a:prstGeom prst="rect">
            <a:avLst/>
          </a:prstGeom>
        </p:spPr>
      </p:pic>
      <p:sp>
        <p:nvSpPr>
          <p:cNvPr id="11" name="Text 5"/>
          <p:cNvSpPr/>
          <p:nvPr/>
        </p:nvSpPr>
        <p:spPr>
          <a:xfrm>
            <a:off x="1654373" y="4949904"/>
            <a:ext cx="2177058" cy="272177"/>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Barlow Bold" pitchFamily="34" charset="0"/>
                <a:ea typeface="Barlow Bold" pitchFamily="34" charset="-122"/>
                <a:cs typeface="Barlow Bold" pitchFamily="34" charset="-120"/>
              </a:rPr>
              <a:t>Layanan Streaming</a:t>
            </a:r>
            <a:endParaRPr lang="en-US" sz="1700" dirty="0"/>
          </a:p>
        </p:txBody>
      </p:sp>
      <p:sp>
        <p:nvSpPr>
          <p:cNvPr id="12" name="Text 6"/>
          <p:cNvSpPr/>
          <p:nvPr/>
        </p:nvSpPr>
        <p:spPr>
          <a:xfrm>
            <a:off x="1654373" y="5321260"/>
            <a:ext cx="6910626" cy="794385"/>
          </a:xfrm>
          <a:prstGeom prst="rect">
            <a:avLst/>
          </a:prstGeom>
          <a:noFill/>
          <a:ln/>
        </p:spPr>
        <p:txBody>
          <a:bodyPr wrap="square" lIns="0" tIns="0" rIns="0" bIns="0" rtlCol="0" anchor="t"/>
          <a:lstStyle/>
          <a:p>
            <a:pPr algn="l" indent="0" marL="0">
              <a:lnSpc>
                <a:spcPts val="2050"/>
              </a:lnSpc>
              <a:buNone/>
            </a:pPr>
            <a:r>
              <a:rPr lang="en-US" sz="1300" dirty="0">
                <a:solidFill>
                  <a:srgbClr val="272525"/>
                </a:solidFill>
                <a:latin typeface="Montserrat" pitchFamily="34" charset="0"/>
                <a:ea typeface="Montserrat" pitchFamily="34" charset="-122"/>
                <a:cs typeface="Montserrat" pitchFamily="34" charset="-120"/>
              </a:rPr>
              <a:t>Netflix atau Spotify menggunakan Big Data untuk menganalisis kebiasaan menonton atau mendengarkan Anda, kemudian merekomendasikan film, serial, atau musik yang sesuai dengan selera Anda.</a:t>
            </a:r>
            <a:endParaRPr lang="en-US" sz="1300" dirty="0"/>
          </a:p>
        </p:txBody>
      </p:sp>
      <p:pic>
        <p:nvPicPr>
          <p:cNvPr id="13" name="Image 4" descr="preencoded.png">    </p:cNvPr>
          <p:cNvPicPr>
            <a:picLocks noChangeAspect="1"/>
          </p:cNvPicPr>
          <p:nvPr/>
        </p:nvPicPr>
        <p:blipFill>
          <a:blip r:embed="rId5"/>
          <a:stretch>
            <a:fillRect/>
          </a:stretch>
        </p:blipFill>
        <p:spPr>
          <a:xfrm>
            <a:off x="579001" y="6281023"/>
            <a:ext cx="827246" cy="1496497"/>
          </a:xfrm>
          <a:prstGeom prst="rect">
            <a:avLst/>
          </a:prstGeom>
        </p:spPr>
      </p:pic>
      <p:sp>
        <p:nvSpPr>
          <p:cNvPr id="14" name="Text 7"/>
          <p:cNvSpPr/>
          <p:nvPr/>
        </p:nvSpPr>
        <p:spPr>
          <a:xfrm>
            <a:off x="1654373" y="6446401"/>
            <a:ext cx="2177058" cy="272177"/>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Barlow Bold" pitchFamily="34" charset="0"/>
                <a:ea typeface="Barlow Bold" pitchFamily="34" charset="-122"/>
                <a:cs typeface="Barlow Bold" pitchFamily="34" charset="-120"/>
              </a:rPr>
              <a:t>Perbankan</a:t>
            </a:r>
            <a:endParaRPr lang="en-US" sz="1700" dirty="0"/>
          </a:p>
        </p:txBody>
      </p:sp>
      <p:sp>
        <p:nvSpPr>
          <p:cNvPr id="15" name="Text 8"/>
          <p:cNvSpPr/>
          <p:nvPr/>
        </p:nvSpPr>
        <p:spPr>
          <a:xfrm>
            <a:off x="1654373" y="6817757"/>
            <a:ext cx="6910626" cy="794385"/>
          </a:xfrm>
          <a:prstGeom prst="rect">
            <a:avLst/>
          </a:prstGeom>
          <a:noFill/>
          <a:ln/>
        </p:spPr>
        <p:txBody>
          <a:bodyPr wrap="square" lIns="0" tIns="0" rIns="0" bIns="0" rtlCol="0" anchor="t"/>
          <a:lstStyle/>
          <a:p>
            <a:pPr algn="l" indent="0" marL="0">
              <a:lnSpc>
                <a:spcPts val="2050"/>
              </a:lnSpc>
              <a:buNone/>
            </a:pPr>
            <a:r>
              <a:rPr lang="en-US" sz="1300" dirty="0">
                <a:solidFill>
                  <a:srgbClr val="272525"/>
                </a:solidFill>
                <a:latin typeface="Montserrat" pitchFamily="34" charset="0"/>
                <a:ea typeface="Montserrat" pitchFamily="34" charset="-122"/>
                <a:cs typeface="Montserrat" pitchFamily="34" charset="-120"/>
              </a:rPr>
              <a:t>Bank menggunakan Big Data untuk mendeteksi transaksi mencurigakan (fraud detection), menilai risiko kredit, dan menawarkan produk keuangan yang personal kepada nasabah.</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5932527" y="560546"/>
            <a:ext cx="8233767" cy="419338"/>
          </a:xfrm>
          <a:prstGeom prst="rect">
            <a:avLst/>
          </a:prstGeom>
          <a:noFill/>
          <a:ln/>
        </p:spPr>
        <p:txBody>
          <a:bodyPr wrap="none" lIns="0" tIns="0" rIns="0" bIns="0" rtlCol="0" anchor="t"/>
          <a:lstStyle/>
          <a:p>
            <a:pPr algn="l" indent="0" marL="0">
              <a:lnSpc>
                <a:spcPts val="3300"/>
              </a:lnSpc>
              <a:buNone/>
            </a:pPr>
            <a:r>
              <a:rPr lang="en-US" sz="2600" b="1" dirty="0">
                <a:solidFill>
                  <a:srgbClr val="7068F4"/>
                </a:solidFill>
                <a:latin typeface="Barlow Bold" pitchFamily="34" charset="0"/>
                <a:ea typeface="Barlow Bold" pitchFamily="34" charset="-122"/>
                <a:cs typeface="Barlow Bold" pitchFamily="34" charset="-120"/>
              </a:rPr>
              <a:t>Mengapa Big Data Penting? Manfaat dan Keunggulannya</a:t>
            </a:r>
            <a:endParaRPr lang="en-US" sz="2600" dirty="0"/>
          </a:p>
        </p:txBody>
      </p:sp>
      <p:sp>
        <p:nvSpPr>
          <p:cNvPr id="4" name="Text 1"/>
          <p:cNvSpPr/>
          <p:nvPr/>
        </p:nvSpPr>
        <p:spPr>
          <a:xfrm>
            <a:off x="5932527" y="1234797"/>
            <a:ext cx="8251746" cy="420648"/>
          </a:xfrm>
          <a:prstGeom prst="rect">
            <a:avLst/>
          </a:prstGeom>
          <a:noFill/>
          <a:ln/>
        </p:spPr>
        <p:txBody>
          <a:bodyPr wrap="none" lIns="0" tIns="0" rIns="0" bIns="0" rtlCol="0" anchor="t"/>
          <a:lstStyle/>
          <a:p>
            <a:pPr algn="ctr" indent="0" marL="0">
              <a:lnSpc>
                <a:spcPts val="3300"/>
              </a:lnSpc>
              <a:buNone/>
            </a:pPr>
            <a:r>
              <a:rPr lang="en-US" sz="3300" b="1" dirty="0">
                <a:solidFill>
                  <a:srgbClr val="272525"/>
                </a:solidFill>
                <a:latin typeface="Barlow Bold" pitchFamily="34" charset="0"/>
                <a:ea typeface="Barlow Bold" pitchFamily="34" charset="-122"/>
                <a:cs typeface="Barlow Bold" pitchFamily="34" charset="-120"/>
              </a:rPr>
              <a:t>30%</a:t>
            </a:r>
            <a:endParaRPr lang="en-US" sz="3300" dirty="0"/>
          </a:p>
        </p:txBody>
      </p:sp>
      <p:sp>
        <p:nvSpPr>
          <p:cNvPr id="5" name="Text 2"/>
          <p:cNvSpPr/>
          <p:nvPr/>
        </p:nvSpPr>
        <p:spPr>
          <a:xfrm>
            <a:off x="9219724" y="1814751"/>
            <a:ext cx="1677353" cy="209669"/>
          </a:xfrm>
          <a:prstGeom prst="rect">
            <a:avLst/>
          </a:prstGeom>
          <a:noFill/>
          <a:ln/>
        </p:spPr>
        <p:txBody>
          <a:bodyPr wrap="none" lIns="0" tIns="0" rIns="0" bIns="0" rtlCol="0" anchor="t"/>
          <a:lstStyle/>
          <a:p>
            <a:pPr algn="ctr" indent="0" marL="0">
              <a:lnSpc>
                <a:spcPts val="1650"/>
              </a:lnSpc>
              <a:buNone/>
            </a:pPr>
            <a:r>
              <a:rPr lang="en-US" sz="1300" b="1" dirty="0">
                <a:solidFill>
                  <a:srgbClr val="272525"/>
                </a:solidFill>
                <a:latin typeface="Barlow Bold" pitchFamily="34" charset="0"/>
                <a:ea typeface="Barlow Bold" pitchFamily="34" charset="-122"/>
                <a:cs typeface="Barlow Bold" pitchFamily="34" charset="-120"/>
              </a:rPr>
              <a:t>Peningkatan Efisiensi</a:t>
            </a:r>
            <a:endParaRPr lang="en-US" sz="1300" dirty="0"/>
          </a:p>
        </p:txBody>
      </p:sp>
      <p:sp>
        <p:nvSpPr>
          <p:cNvPr id="6" name="Text 3"/>
          <p:cNvSpPr/>
          <p:nvPr/>
        </p:nvSpPr>
        <p:spPr>
          <a:xfrm>
            <a:off x="5932527" y="2100858"/>
            <a:ext cx="8251746" cy="407908"/>
          </a:xfrm>
          <a:prstGeom prst="rect">
            <a:avLst/>
          </a:prstGeom>
          <a:noFill/>
          <a:ln/>
        </p:spPr>
        <p:txBody>
          <a:bodyPr wrap="square" lIns="0" tIns="0" rIns="0" bIns="0" rtlCol="0" anchor="t"/>
          <a:lstStyle/>
          <a:p>
            <a:pPr algn="ctr" indent="0" marL="0">
              <a:lnSpc>
                <a:spcPts val="1600"/>
              </a:lnSpc>
              <a:buNone/>
            </a:pPr>
            <a:r>
              <a:rPr lang="en-US" sz="1000" dirty="0">
                <a:solidFill>
                  <a:srgbClr val="272525"/>
                </a:solidFill>
                <a:latin typeface="Montserrat" pitchFamily="34" charset="0"/>
                <a:ea typeface="Montserrat" pitchFamily="34" charset="-122"/>
                <a:cs typeface="Montserrat" pitchFamily="34" charset="-120"/>
              </a:rPr>
              <a:t>Perusahaan yang mengadopsi Big Data dapat meningkatkan efisiensi operasional hingga 30%, mengurangi biaya dan mempercepat proses.</a:t>
            </a:r>
            <a:endParaRPr lang="en-US" sz="1000" dirty="0"/>
          </a:p>
        </p:txBody>
      </p:sp>
      <p:sp>
        <p:nvSpPr>
          <p:cNvPr id="7" name="Text 4"/>
          <p:cNvSpPr/>
          <p:nvPr/>
        </p:nvSpPr>
        <p:spPr>
          <a:xfrm>
            <a:off x="5932527" y="2954893"/>
            <a:ext cx="8251746" cy="420648"/>
          </a:xfrm>
          <a:prstGeom prst="rect">
            <a:avLst/>
          </a:prstGeom>
          <a:noFill/>
          <a:ln/>
        </p:spPr>
        <p:txBody>
          <a:bodyPr wrap="none" lIns="0" tIns="0" rIns="0" bIns="0" rtlCol="0" anchor="t"/>
          <a:lstStyle/>
          <a:p>
            <a:pPr algn="ctr" indent="0" marL="0">
              <a:lnSpc>
                <a:spcPts val="3300"/>
              </a:lnSpc>
              <a:buNone/>
            </a:pPr>
            <a:r>
              <a:rPr lang="en-US" sz="3300" b="1" dirty="0">
                <a:solidFill>
                  <a:srgbClr val="272525"/>
                </a:solidFill>
                <a:latin typeface="Barlow Bold" pitchFamily="34" charset="0"/>
                <a:ea typeface="Barlow Bold" pitchFamily="34" charset="-122"/>
                <a:cs typeface="Barlow Bold" pitchFamily="34" charset="-120"/>
              </a:rPr>
              <a:t>25%</a:t>
            </a:r>
            <a:endParaRPr lang="en-US" sz="3300" dirty="0"/>
          </a:p>
        </p:txBody>
      </p:sp>
      <p:sp>
        <p:nvSpPr>
          <p:cNvPr id="8" name="Text 5"/>
          <p:cNvSpPr/>
          <p:nvPr/>
        </p:nvSpPr>
        <p:spPr>
          <a:xfrm>
            <a:off x="8760023" y="3534847"/>
            <a:ext cx="2596634" cy="209669"/>
          </a:xfrm>
          <a:prstGeom prst="rect">
            <a:avLst/>
          </a:prstGeom>
          <a:noFill/>
          <a:ln/>
        </p:spPr>
        <p:txBody>
          <a:bodyPr wrap="none" lIns="0" tIns="0" rIns="0" bIns="0" rtlCol="0" anchor="t"/>
          <a:lstStyle/>
          <a:p>
            <a:pPr algn="ctr" indent="0" marL="0">
              <a:lnSpc>
                <a:spcPts val="1650"/>
              </a:lnSpc>
              <a:buNone/>
            </a:pPr>
            <a:r>
              <a:rPr lang="en-US" sz="1300" b="1" dirty="0">
                <a:solidFill>
                  <a:srgbClr val="272525"/>
                </a:solidFill>
                <a:latin typeface="Barlow Bold" pitchFamily="34" charset="0"/>
                <a:ea typeface="Barlow Bold" pitchFamily="34" charset="-122"/>
                <a:cs typeface="Barlow Bold" pitchFamily="34" charset="-120"/>
              </a:rPr>
              <a:t>Pengambilan Keputusan Lebih Baik</a:t>
            </a:r>
            <a:endParaRPr lang="en-US" sz="1300" dirty="0"/>
          </a:p>
        </p:txBody>
      </p:sp>
      <p:sp>
        <p:nvSpPr>
          <p:cNvPr id="9" name="Text 6"/>
          <p:cNvSpPr/>
          <p:nvPr/>
        </p:nvSpPr>
        <p:spPr>
          <a:xfrm>
            <a:off x="5932527" y="3820954"/>
            <a:ext cx="8251746" cy="407908"/>
          </a:xfrm>
          <a:prstGeom prst="rect">
            <a:avLst/>
          </a:prstGeom>
          <a:noFill/>
          <a:ln/>
        </p:spPr>
        <p:txBody>
          <a:bodyPr wrap="square" lIns="0" tIns="0" rIns="0" bIns="0" rtlCol="0" anchor="t"/>
          <a:lstStyle/>
          <a:p>
            <a:pPr algn="ctr" indent="0" marL="0">
              <a:lnSpc>
                <a:spcPts val="1600"/>
              </a:lnSpc>
              <a:buNone/>
            </a:pPr>
            <a:r>
              <a:rPr lang="en-US" sz="1000" dirty="0">
                <a:solidFill>
                  <a:srgbClr val="272525"/>
                </a:solidFill>
                <a:latin typeface="Montserrat" pitchFamily="34" charset="0"/>
                <a:ea typeface="Montserrat" pitchFamily="34" charset="-122"/>
                <a:cs typeface="Montserrat" pitchFamily="34" charset="-120"/>
              </a:rPr>
              <a:t>Big Data memungkinkan keputusan yang lebih tepat dan berbasis bukti, menghasilkan peningkatan ROI sebesar 25% bagi banyak organisasi.</a:t>
            </a:r>
            <a:endParaRPr lang="en-US" sz="1000" dirty="0"/>
          </a:p>
        </p:txBody>
      </p:sp>
      <p:sp>
        <p:nvSpPr>
          <p:cNvPr id="10" name="Text 7"/>
          <p:cNvSpPr/>
          <p:nvPr/>
        </p:nvSpPr>
        <p:spPr>
          <a:xfrm>
            <a:off x="5932527" y="4674989"/>
            <a:ext cx="8251746" cy="420648"/>
          </a:xfrm>
          <a:prstGeom prst="rect">
            <a:avLst/>
          </a:prstGeom>
          <a:noFill/>
          <a:ln/>
        </p:spPr>
        <p:txBody>
          <a:bodyPr wrap="none" lIns="0" tIns="0" rIns="0" bIns="0" rtlCol="0" anchor="t"/>
          <a:lstStyle/>
          <a:p>
            <a:pPr algn="ctr" indent="0" marL="0">
              <a:lnSpc>
                <a:spcPts val="3300"/>
              </a:lnSpc>
              <a:buNone/>
            </a:pPr>
            <a:r>
              <a:rPr lang="en-US" sz="3300" b="1" dirty="0">
                <a:solidFill>
                  <a:srgbClr val="272525"/>
                </a:solidFill>
                <a:latin typeface="Barlow Bold" pitchFamily="34" charset="0"/>
                <a:ea typeface="Barlow Bold" pitchFamily="34" charset="-122"/>
                <a:cs typeface="Barlow Bold" pitchFamily="34" charset="-120"/>
              </a:rPr>
              <a:t>40%</a:t>
            </a:r>
            <a:endParaRPr lang="en-US" sz="3300" dirty="0"/>
          </a:p>
        </p:txBody>
      </p:sp>
      <p:sp>
        <p:nvSpPr>
          <p:cNvPr id="11" name="Text 8"/>
          <p:cNvSpPr/>
          <p:nvPr/>
        </p:nvSpPr>
        <p:spPr>
          <a:xfrm>
            <a:off x="9219724" y="5254943"/>
            <a:ext cx="1677353" cy="209669"/>
          </a:xfrm>
          <a:prstGeom prst="rect">
            <a:avLst/>
          </a:prstGeom>
          <a:noFill/>
          <a:ln/>
        </p:spPr>
        <p:txBody>
          <a:bodyPr wrap="none" lIns="0" tIns="0" rIns="0" bIns="0" rtlCol="0" anchor="t"/>
          <a:lstStyle/>
          <a:p>
            <a:pPr algn="ctr" indent="0" marL="0">
              <a:lnSpc>
                <a:spcPts val="1650"/>
              </a:lnSpc>
              <a:buNone/>
            </a:pPr>
            <a:r>
              <a:rPr lang="en-US" sz="1300" b="1" dirty="0">
                <a:solidFill>
                  <a:srgbClr val="272525"/>
                </a:solidFill>
                <a:latin typeface="Barlow Bold" pitchFamily="34" charset="0"/>
                <a:ea typeface="Barlow Bold" pitchFamily="34" charset="-122"/>
                <a:cs typeface="Barlow Bold" pitchFamily="34" charset="-120"/>
              </a:rPr>
              <a:t>Inovasi Produk</a:t>
            </a:r>
            <a:endParaRPr lang="en-US" sz="1300" dirty="0"/>
          </a:p>
        </p:txBody>
      </p:sp>
      <p:sp>
        <p:nvSpPr>
          <p:cNvPr id="12" name="Text 9"/>
          <p:cNvSpPr/>
          <p:nvPr/>
        </p:nvSpPr>
        <p:spPr>
          <a:xfrm>
            <a:off x="5932527" y="5541050"/>
            <a:ext cx="8251746" cy="407908"/>
          </a:xfrm>
          <a:prstGeom prst="rect">
            <a:avLst/>
          </a:prstGeom>
          <a:noFill/>
          <a:ln/>
        </p:spPr>
        <p:txBody>
          <a:bodyPr wrap="square" lIns="0" tIns="0" rIns="0" bIns="0" rtlCol="0" anchor="t"/>
          <a:lstStyle/>
          <a:p>
            <a:pPr algn="ctr" indent="0" marL="0">
              <a:lnSpc>
                <a:spcPts val="1600"/>
              </a:lnSpc>
              <a:buNone/>
            </a:pPr>
            <a:r>
              <a:rPr lang="en-US" sz="1000" dirty="0">
                <a:solidFill>
                  <a:srgbClr val="272525"/>
                </a:solidFill>
                <a:latin typeface="Montserrat" pitchFamily="34" charset="0"/>
                <a:ea typeface="Montserrat" pitchFamily="34" charset="-122"/>
                <a:cs typeface="Montserrat" pitchFamily="34" charset="-120"/>
              </a:rPr>
              <a:t>Analisis Big Data mendorong inovasi, memungkinkan pengembangan produk dan layanan baru yang disesuaikan dengan kebutuhan pasar, meningkatkan pendapatan hingga 40%.</a:t>
            </a:r>
            <a:endParaRPr lang="en-US" sz="1000" dirty="0"/>
          </a:p>
        </p:txBody>
      </p:sp>
      <p:sp>
        <p:nvSpPr>
          <p:cNvPr id="13" name="Text 10"/>
          <p:cNvSpPr/>
          <p:nvPr/>
        </p:nvSpPr>
        <p:spPr>
          <a:xfrm>
            <a:off x="5932527" y="6395085"/>
            <a:ext cx="8251746" cy="420648"/>
          </a:xfrm>
          <a:prstGeom prst="rect">
            <a:avLst/>
          </a:prstGeom>
          <a:noFill/>
          <a:ln/>
        </p:spPr>
        <p:txBody>
          <a:bodyPr wrap="none" lIns="0" tIns="0" rIns="0" bIns="0" rtlCol="0" anchor="t"/>
          <a:lstStyle/>
          <a:p>
            <a:pPr algn="ctr" indent="0" marL="0">
              <a:lnSpc>
                <a:spcPts val="3300"/>
              </a:lnSpc>
              <a:buNone/>
            </a:pPr>
            <a:r>
              <a:rPr lang="en-US" sz="3300" b="1" dirty="0">
                <a:solidFill>
                  <a:srgbClr val="272525"/>
                </a:solidFill>
                <a:latin typeface="Barlow Bold" pitchFamily="34" charset="0"/>
                <a:ea typeface="Barlow Bold" pitchFamily="34" charset="-122"/>
                <a:cs typeface="Barlow Bold" pitchFamily="34" charset="-120"/>
              </a:rPr>
              <a:t>50%</a:t>
            </a:r>
            <a:endParaRPr lang="en-US" sz="3300" dirty="0"/>
          </a:p>
        </p:txBody>
      </p:sp>
      <p:sp>
        <p:nvSpPr>
          <p:cNvPr id="14" name="Text 11"/>
          <p:cNvSpPr/>
          <p:nvPr/>
        </p:nvSpPr>
        <p:spPr>
          <a:xfrm>
            <a:off x="9199483" y="6975038"/>
            <a:ext cx="1717834" cy="209669"/>
          </a:xfrm>
          <a:prstGeom prst="rect">
            <a:avLst/>
          </a:prstGeom>
          <a:noFill/>
          <a:ln/>
        </p:spPr>
        <p:txBody>
          <a:bodyPr wrap="none" lIns="0" tIns="0" rIns="0" bIns="0" rtlCol="0" anchor="t"/>
          <a:lstStyle/>
          <a:p>
            <a:pPr algn="ctr" indent="0" marL="0">
              <a:lnSpc>
                <a:spcPts val="1650"/>
              </a:lnSpc>
              <a:buNone/>
            </a:pPr>
            <a:r>
              <a:rPr lang="en-US" sz="1300" b="1" dirty="0">
                <a:solidFill>
                  <a:srgbClr val="272525"/>
                </a:solidFill>
                <a:latin typeface="Barlow Bold" pitchFamily="34" charset="0"/>
                <a:ea typeface="Barlow Bold" pitchFamily="34" charset="-122"/>
                <a:cs typeface="Barlow Bold" pitchFamily="34" charset="-120"/>
              </a:rPr>
              <a:t>Pengalaman Pelanggan</a:t>
            </a:r>
            <a:endParaRPr lang="en-US" sz="1300" dirty="0"/>
          </a:p>
        </p:txBody>
      </p:sp>
      <p:sp>
        <p:nvSpPr>
          <p:cNvPr id="15" name="Text 12"/>
          <p:cNvSpPr/>
          <p:nvPr/>
        </p:nvSpPr>
        <p:spPr>
          <a:xfrm>
            <a:off x="5932527" y="7261146"/>
            <a:ext cx="8251746" cy="407908"/>
          </a:xfrm>
          <a:prstGeom prst="rect">
            <a:avLst/>
          </a:prstGeom>
          <a:noFill/>
          <a:ln/>
        </p:spPr>
        <p:txBody>
          <a:bodyPr wrap="square" lIns="0" tIns="0" rIns="0" bIns="0" rtlCol="0" anchor="t"/>
          <a:lstStyle/>
          <a:p>
            <a:pPr algn="ctr" indent="0" marL="0">
              <a:lnSpc>
                <a:spcPts val="1600"/>
              </a:lnSpc>
              <a:buNone/>
            </a:pPr>
            <a:r>
              <a:rPr lang="en-US" sz="1000" dirty="0">
                <a:solidFill>
                  <a:srgbClr val="272525"/>
                </a:solidFill>
                <a:latin typeface="Montserrat" pitchFamily="34" charset="0"/>
                <a:ea typeface="Montserrat" pitchFamily="34" charset="-122"/>
                <a:cs typeface="Montserrat" pitchFamily="34" charset="-120"/>
              </a:rPr>
              <a:t>Dengan memahami perilaku pelanggan, Big Data membantu meningkatkan pengalaman pelanggan hingga 50%, membangun loyalitas dan kepuasan.</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8884" y="890588"/>
            <a:ext cx="12409646" cy="562808"/>
          </a:xfrm>
          <a:prstGeom prst="rect">
            <a:avLst/>
          </a:prstGeom>
          <a:noFill/>
          <a:ln/>
        </p:spPr>
        <p:txBody>
          <a:bodyPr wrap="none" lIns="0" tIns="0" rIns="0" bIns="0" rtlCol="0" anchor="t"/>
          <a:lstStyle/>
          <a:p>
            <a:pPr algn="l" indent="0" marL="0">
              <a:lnSpc>
                <a:spcPts val="4400"/>
              </a:lnSpc>
              <a:buNone/>
            </a:pPr>
            <a:r>
              <a:rPr lang="en-US" sz="3500" b="1" dirty="0">
                <a:solidFill>
                  <a:srgbClr val="7068F4"/>
                </a:solidFill>
                <a:latin typeface="Barlow Bold" pitchFamily="34" charset="0"/>
                <a:ea typeface="Barlow Bold" pitchFamily="34" charset="-122"/>
                <a:cs typeface="Barlow Bold" pitchFamily="34" charset="-120"/>
              </a:rPr>
              <a:t>Mengatasi Tantangan: Hambatan dalam Implementasi Big Data</a:t>
            </a:r>
            <a:endParaRPr lang="en-US" sz="3500" dirty="0"/>
          </a:p>
        </p:txBody>
      </p:sp>
      <p:sp>
        <p:nvSpPr>
          <p:cNvPr id="3" name="Shape 1"/>
          <p:cNvSpPr/>
          <p:nvPr/>
        </p:nvSpPr>
        <p:spPr>
          <a:xfrm>
            <a:off x="598884" y="1795582"/>
            <a:ext cx="1679019" cy="999887"/>
          </a:xfrm>
          <a:prstGeom prst="roundRect">
            <a:avLst>
              <a:gd name="adj" fmla="val 15403"/>
            </a:avLst>
          </a:prstGeom>
          <a:solidFill>
            <a:srgbClr val="EEEFF5"/>
          </a:solidFill>
          <a:ln/>
          <a:effectLst>
            <a:outerShdw sx="100000" sy="100000" kx="0" ky="0" algn="bl" rotWithShape="0" blurRad="41910" dist="20320" dir="13500000">
              <a:srgbClr val="ffffff">
                <a:alpha val="70000"/>
              </a:srgbClr>
            </a:outerShdw>
          </a:effectLst>
        </p:spPr>
      </p:sp>
      <p:pic>
        <p:nvPicPr>
          <p:cNvPr id="4" name="Image 0" descr="preencoded.png">    </p:cNvPr>
          <p:cNvPicPr>
            <a:picLocks noChangeAspect="1"/>
          </p:cNvPicPr>
          <p:nvPr/>
        </p:nvPicPr>
        <p:blipFill>
          <a:blip r:embed="rId1"/>
          <a:stretch>
            <a:fillRect/>
          </a:stretch>
        </p:blipFill>
        <p:spPr>
          <a:xfrm>
            <a:off x="1318022" y="2145149"/>
            <a:ext cx="240625" cy="300752"/>
          </a:xfrm>
          <a:prstGeom prst="rect">
            <a:avLst/>
          </a:prstGeom>
        </p:spPr>
      </p:pic>
      <p:sp>
        <p:nvSpPr>
          <p:cNvPr id="5" name="Text 2"/>
          <p:cNvSpPr/>
          <p:nvPr/>
        </p:nvSpPr>
        <p:spPr>
          <a:xfrm>
            <a:off x="2448997" y="1966674"/>
            <a:ext cx="2251591" cy="28134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Keamanan Data</a:t>
            </a:r>
            <a:endParaRPr lang="en-US" sz="1750" dirty="0"/>
          </a:p>
        </p:txBody>
      </p:sp>
      <p:sp>
        <p:nvSpPr>
          <p:cNvPr id="6" name="Text 3"/>
          <p:cNvSpPr/>
          <p:nvPr/>
        </p:nvSpPr>
        <p:spPr>
          <a:xfrm>
            <a:off x="2448997" y="2350651"/>
            <a:ext cx="11304151"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Montserrat" pitchFamily="34" charset="0"/>
                <a:ea typeface="Montserrat" pitchFamily="34" charset="-122"/>
                <a:cs typeface="Montserrat" pitchFamily="34" charset="-120"/>
              </a:rPr>
              <a:t>Melindungi data dalam jumlah besar dari ancaman siber dan memastikan kepatuhan regulasi privasi data adalah tantangan utama.</a:t>
            </a:r>
            <a:endParaRPr lang="en-US" sz="1300" dirty="0"/>
          </a:p>
        </p:txBody>
      </p:sp>
      <p:sp>
        <p:nvSpPr>
          <p:cNvPr id="7" name="Shape 4"/>
          <p:cNvSpPr/>
          <p:nvPr/>
        </p:nvSpPr>
        <p:spPr>
          <a:xfrm>
            <a:off x="2363391" y="2785943"/>
            <a:ext cx="11582638" cy="11430"/>
          </a:xfrm>
          <a:prstGeom prst="roundRect">
            <a:avLst>
              <a:gd name="adj" fmla="val 1347448"/>
            </a:avLst>
          </a:prstGeom>
          <a:solidFill>
            <a:srgbClr val="C1C3D0"/>
          </a:solidFill>
          <a:ln/>
        </p:spPr>
      </p:sp>
      <p:sp>
        <p:nvSpPr>
          <p:cNvPr id="8" name="Shape 5"/>
          <p:cNvSpPr/>
          <p:nvPr/>
        </p:nvSpPr>
        <p:spPr>
          <a:xfrm>
            <a:off x="598884" y="2880955"/>
            <a:ext cx="3358158" cy="1273612"/>
          </a:xfrm>
          <a:prstGeom prst="roundRect">
            <a:avLst>
              <a:gd name="adj" fmla="val 12093"/>
            </a:avLst>
          </a:prstGeom>
          <a:solidFill>
            <a:srgbClr val="EEEFF5"/>
          </a:solidFill>
          <a:ln/>
          <a:effectLst>
            <a:outerShdw sx="100000" sy="100000" kx="0" ky="0" algn="bl" rotWithShape="0" blurRad="41910" dist="20320" dir="13500000">
              <a:srgbClr val="ffffff">
                <a:alpha val="70000"/>
              </a:srgbClr>
            </a:outerShdw>
          </a:effectLst>
        </p:spPr>
      </p:sp>
      <p:pic>
        <p:nvPicPr>
          <p:cNvPr id="9" name="Image 1" descr="preencoded.png">    </p:cNvPr>
          <p:cNvPicPr>
            <a:picLocks noChangeAspect="1"/>
          </p:cNvPicPr>
          <p:nvPr/>
        </p:nvPicPr>
        <p:blipFill>
          <a:blip r:embed="rId2"/>
          <a:stretch>
            <a:fillRect/>
          </a:stretch>
        </p:blipFill>
        <p:spPr>
          <a:xfrm>
            <a:off x="2157651" y="3367326"/>
            <a:ext cx="240625" cy="300752"/>
          </a:xfrm>
          <a:prstGeom prst="rect">
            <a:avLst/>
          </a:prstGeom>
        </p:spPr>
      </p:pic>
      <p:sp>
        <p:nvSpPr>
          <p:cNvPr id="10" name="Text 6"/>
          <p:cNvSpPr/>
          <p:nvPr/>
        </p:nvSpPr>
        <p:spPr>
          <a:xfrm>
            <a:off x="4128135" y="3052048"/>
            <a:ext cx="2251591" cy="28134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Integrasi Sistem</a:t>
            </a:r>
            <a:endParaRPr lang="en-US" sz="1750" dirty="0"/>
          </a:p>
        </p:txBody>
      </p:sp>
      <p:sp>
        <p:nvSpPr>
          <p:cNvPr id="11" name="Text 7"/>
          <p:cNvSpPr/>
          <p:nvPr/>
        </p:nvSpPr>
        <p:spPr>
          <a:xfrm>
            <a:off x="4128135" y="3436025"/>
            <a:ext cx="9732288" cy="547449"/>
          </a:xfrm>
          <a:prstGeom prst="rect">
            <a:avLst/>
          </a:prstGeom>
          <a:noFill/>
          <a:ln/>
        </p:spPr>
        <p:txBody>
          <a:bodyPr wrap="square" lIns="0" tIns="0" rIns="0" bIns="0" rtlCol="0" anchor="t"/>
          <a:lstStyle/>
          <a:p>
            <a:pPr algn="l" indent="0" marL="0">
              <a:lnSpc>
                <a:spcPts val="2150"/>
              </a:lnSpc>
              <a:buNone/>
            </a:pPr>
            <a:r>
              <a:rPr lang="en-US" sz="1300" dirty="0">
                <a:solidFill>
                  <a:srgbClr val="272525"/>
                </a:solidFill>
                <a:latin typeface="Montserrat" pitchFamily="34" charset="0"/>
                <a:ea typeface="Montserrat" pitchFamily="34" charset="-122"/>
                <a:cs typeface="Montserrat" pitchFamily="34" charset="-120"/>
              </a:rPr>
              <a:t>Mengintegrasikan sumber data yang beragam dari sistem lama dan baru seringkali kompleks dan memakan waktu.</a:t>
            </a:r>
            <a:endParaRPr lang="en-US" sz="1300" dirty="0"/>
          </a:p>
        </p:txBody>
      </p:sp>
      <p:sp>
        <p:nvSpPr>
          <p:cNvPr id="12" name="Shape 8"/>
          <p:cNvSpPr/>
          <p:nvPr/>
        </p:nvSpPr>
        <p:spPr>
          <a:xfrm>
            <a:off x="4042529" y="4145042"/>
            <a:ext cx="9903500" cy="11430"/>
          </a:xfrm>
          <a:prstGeom prst="roundRect">
            <a:avLst>
              <a:gd name="adj" fmla="val 1347448"/>
            </a:avLst>
          </a:prstGeom>
          <a:solidFill>
            <a:srgbClr val="C1C3D0"/>
          </a:solidFill>
          <a:ln/>
        </p:spPr>
      </p:sp>
      <p:sp>
        <p:nvSpPr>
          <p:cNvPr id="13" name="Shape 9"/>
          <p:cNvSpPr/>
          <p:nvPr/>
        </p:nvSpPr>
        <p:spPr>
          <a:xfrm>
            <a:off x="598884" y="4240054"/>
            <a:ext cx="5037177" cy="1273612"/>
          </a:xfrm>
          <a:prstGeom prst="roundRect">
            <a:avLst>
              <a:gd name="adj" fmla="val 12093"/>
            </a:avLst>
          </a:prstGeom>
          <a:solidFill>
            <a:srgbClr val="EEEFF5"/>
          </a:solidFill>
          <a:ln/>
          <a:effectLst>
            <a:outerShdw sx="100000" sy="100000" kx="0" ky="0" algn="bl" rotWithShape="0" blurRad="41910" dist="20320" dir="13500000">
              <a:srgbClr val="ffffff">
                <a:alpha val="70000"/>
              </a:srgbClr>
            </a:outerShdw>
          </a:effectLst>
        </p:spPr>
      </p:sp>
      <p:pic>
        <p:nvPicPr>
          <p:cNvPr id="14" name="Image 2" descr="preencoded.png">    </p:cNvPr>
          <p:cNvPicPr>
            <a:picLocks noChangeAspect="1"/>
          </p:cNvPicPr>
          <p:nvPr/>
        </p:nvPicPr>
        <p:blipFill>
          <a:blip r:embed="rId3"/>
          <a:stretch>
            <a:fillRect/>
          </a:stretch>
        </p:blipFill>
        <p:spPr>
          <a:xfrm>
            <a:off x="2997160" y="4726424"/>
            <a:ext cx="240625" cy="300752"/>
          </a:xfrm>
          <a:prstGeom prst="rect">
            <a:avLst/>
          </a:prstGeom>
        </p:spPr>
      </p:pic>
      <p:sp>
        <p:nvSpPr>
          <p:cNvPr id="15" name="Text 10"/>
          <p:cNvSpPr/>
          <p:nvPr/>
        </p:nvSpPr>
        <p:spPr>
          <a:xfrm>
            <a:off x="5807154" y="4411147"/>
            <a:ext cx="2251591" cy="28134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Kekurangan Talenta</a:t>
            </a:r>
            <a:endParaRPr lang="en-US" sz="1750" dirty="0"/>
          </a:p>
        </p:txBody>
      </p:sp>
      <p:sp>
        <p:nvSpPr>
          <p:cNvPr id="16" name="Text 11"/>
          <p:cNvSpPr/>
          <p:nvPr/>
        </p:nvSpPr>
        <p:spPr>
          <a:xfrm>
            <a:off x="5807154" y="4795123"/>
            <a:ext cx="8053268" cy="547449"/>
          </a:xfrm>
          <a:prstGeom prst="rect">
            <a:avLst/>
          </a:prstGeom>
          <a:noFill/>
          <a:ln/>
        </p:spPr>
        <p:txBody>
          <a:bodyPr wrap="square" lIns="0" tIns="0" rIns="0" bIns="0" rtlCol="0" anchor="t"/>
          <a:lstStyle/>
          <a:p>
            <a:pPr algn="l" indent="0" marL="0">
              <a:lnSpc>
                <a:spcPts val="2150"/>
              </a:lnSpc>
              <a:buNone/>
            </a:pPr>
            <a:r>
              <a:rPr lang="en-US" sz="1300" dirty="0">
                <a:solidFill>
                  <a:srgbClr val="272525"/>
                </a:solidFill>
                <a:latin typeface="Montserrat" pitchFamily="34" charset="0"/>
                <a:ea typeface="Montserrat" pitchFamily="34" charset="-122"/>
                <a:cs typeface="Montserrat" pitchFamily="34" charset="-120"/>
              </a:rPr>
              <a:t>Permintaan akan ilmuwan data, insinyur data, dan analis data yang terampil masih jauh melebihi pasokan yang ada di pasar.</a:t>
            </a:r>
            <a:endParaRPr lang="en-US" sz="1300" dirty="0"/>
          </a:p>
        </p:txBody>
      </p:sp>
      <p:sp>
        <p:nvSpPr>
          <p:cNvPr id="17" name="Shape 12"/>
          <p:cNvSpPr/>
          <p:nvPr/>
        </p:nvSpPr>
        <p:spPr>
          <a:xfrm>
            <a:off x="5721548" y="5504140"/>
            <a:ext cx="8224480" cy="11430"/>
          </a:xfrm>
          <a:prstGeom prst="roundRect">
            <a:avLst>
              <a:gd name="adj" fmla="val 1347448"/>
            </a:avLst>
          </a:prstGeom>
          <a:solidFill>
            <a:srgbClr val="C1C3D0"/>
          </a:solidFill>
          <a:ln/>
        </p:spPr>
      </p:sp>
      <p:sp>
        <p:nvSpPr>
          <p:cNvPr id="18" name="Shape 13"/>
          <p:cNvSpPr/>
          <p:nvPr/>
        </p:nvSpPr>
        <p:spPr>
          <a:xfrm>
            <a:off x="598884" y="5599152"/>
            <a:ext cx="6716316" cy="1273612"/>
          </a:xfrm>
          <a:prstGeom prst="roundRect">
            <a:avLst>
              <a:gd name="adj" fmla="val 12093"/>
            </a:avLst>
          </a:prstGeom>
          <a:solidFill>
            <a:srgbClr val="EEEFF5"/>
          </a:solidFill>
          <a:ln/>
          <a:effectLst>
            <a:outerShdw sx="100000" sy="100000" kx="0" ky="0" algn="bl" rotWithShape="0" blurRad="41910" dist="20320" dir="13500000">
              <a:srgbClr val="ffffff">
                <a:alpha val="70000"/>
              </a:srgbClr>
            </a:outerShdw>
          </a:effectLst>
        </p:spPr>
      </p:sp>
      <p:pic>
        <p:nvPicPr>
          <p:cNvPr id="19" name="Image 3" descr="preencoded.png">    </p:cNvPr>
          <p:cNvPicPr>
            <a:picLocks noChangeAspect="1"/>
          </p:cNvPicPr>
          <p:nvPr/>
        </p:nvPicPr>
        <p:blipFill>
          <a:blip r:embed="rId4"/>
          <a:stretch>
            <a:fillRect/>
          </a:stretch>
        </p:blipFill>
        <p:spPr>
          <a:xfrm>
            <a:off x="3836670" y="6085523"/>
            <a:ext cx="240625" cy="300752"/>
          </a:xfrm>
          <a:prstGeom prst="rect">
            <a:avLst/>
          </a:prstGeom>
        </p:spPr>
      </p:pic>
      <p:sp>
        <p:nvSpPr>
          <p:cNvPr id="20" name="Text 14"/>
          <p:cNvSpPr/>
          <p:nvPr/>
        </p:nvSpPr>
        <p:spPr>
          <a:xfrm>
            <a:off x="7486293" y="5770245"/>
            <a:ext cx="2251591" cy="281345"/>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Barlow Bold" pitchFamily="34" charset="0"/>
                <a:ea typeface="Barlow Bold" pitchFamily="34" charset="-122"/>
                <a:cs typeface="Barlow Bold" pitchFamily="34" charset="-120"/>
              </a:rPr>
              <a:t>Biaya Implementasi</a:t>
            </a:r>
            <a:endParaRPr lang="en-US" sz="1750" dirty="0"/>
          </a:p>
        </p:txBody>
      </p:sp>
      <p:sp>
        <p:nvSpPr>
          <p:cNvPr id="21" name="Text 15"/>
          <p:cNvSpPr/>
          <p:nvPr/>
        </p:nvSpPr>
        <p:spPr>
          <a:xfrm>
            <a:off x="7486293" y="6154222"/>
            <a:ext cx="6374130" cy="547449"/>
          </a:xfrm>
          <a:prstGeom prst="rect">
            <a:avLst/>
          </a:prstGeom>
          <a:noFill/>
          <a:ln/>
        </p:spPr>
        <p:txBody>
          <a:bodyPr wrap="square" lIns="0" tIns="0" rIns="0" bIns="0" rtlCol="0" anchor="t"/>
          <a:lstStyle/>
          <a:p>
            <a:pPr algn="l" indent="0" marL="0">
              <a:lnSpc>
                <a:spcPts val="2150"/>
              </a:lnSpc>
              <a:buNone/>
            </a:pPr>
            <a:r>
              <a:rPr lang="en-US" sz="1300" dirty="0">
                <a:solidFill>
                  <a:srgbClr val="272525"/>
                </a:solidFill>
                <a:latin typeface="Montserrat" pitchFamily="34" charset="0"/>
                <a:ea typeface="Montserrat" pitchFamily="34" charset="-122"/>
                <a:cs typeface="Montserrat" pitchFamily="34" charset="-120"/>
              </a:rPr>
              <a:t>Investasi awal dalam infrastruktur, perangkat lunak, dan keahlian untuk Big Data bisa sangat tinggi.</a:t>
            </a:r>
            <a:endParaRPr lang="en-US" sz="1300" dirty="0"/>
          </a:p>
        </p:txBody>
      </p:sp>
      <p:sp>
        <p:nvSpPr>
          <p:cNvPr id="22" name="Text 16"/>
          <p:cNvSpPr/>
          <p:nvPr/>
        </p:nvSpPr>
        <p:spPr>
          <a:xfrm>
            <a:off x="598884" y="7065169"/>
            <a:ext cx="13432631" cy="273725"/>
          </a:xfrm>
          <a:prstGeom prst="rect">
            <a:avLst/>
          </a:prstGeom>
          <a:noFill/>
          <a:ln/>
        </p:spPr>
        <p:txBody>
          <a:bodyPr wrap="none" lIns="0" tIns="0" rIns="0" bIns="0" rtlCol="0" anchor="t"/>
          <a:lstStyle/>
          <a:p>
            <a:pPr algn="l" indent="0" marL="0">
              <a:lnSpc>
                <a:spcPts val="2150"/>
              </a:lnSpc>
              <a:buNone/>
            </a:pPr>
            <a:r>
              <a:rPr lang="en-US" sz="1300" dirty="0">
                <a:solidFill>
                  <a:srgbClr val="272525"/>
                </a:solidFill>
                <a:latin typeface="Montserrat" pitchFamily="34" charset="0"/>
                <a:ea typeface="Montserrat" pitchFamily="34" charset="-122"/>
                <a:cs typeface="Montserrat" pitchFamily="34" charset="-120"/>
              </a:rPr>
              <a:t>Mengatasi tantangan ini memerlukan strategi yang terencana, investasi berkelanjutan, dan komitmen terhadap inovasi.</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55783"/>
          </a:xfrm>
          <a:prstGeom prst="rect">
            <a:avLst/>
          </a:prstGeom>
        </p:spPr>
      </p:pic>
      <p:sp>
        <p:nvSpPr>
          <p:cNvPr id="3" name="Text 0"/>
          <p:cNvSpPr/>
          <p:nvPr/>
        </p:nvSpPr>
        <p:spPr>
          <a:xfrm>
            <a:off x="687586" y="2997279"/>
            <a:ext cx="10961846" cy="646152"/>
          </a:xfrm>
          <a:prstGeom prst="rect">
            <a:avLst/>
          </a:prstGeom>
          <a:noFill/>
          <a:ln/>
        </p:spPr>
        <p:txBody>
          <a:bodyPr wrap="none" lIns="0" tIns="0" rIns="0" bIns="0" rtlCol="0" anchor="t"/>
          <a:lstStyle/>
          <a:p>
            <a:pPr algn="l" indent="0" marL="0">
              <a:lnSpc>
                <a:spcPts val="5050"/>
              </a:lnSpc>
              <a:buNone/>
            </a:pPr>
            <a:r>
              <a:rPr lang="en-US" sz="4050" b="1" dirty="0">
                <a:solidFill>
                  <a:srgbClr val="7068F4"/>
                </a:solidFill>
                <a:latin typeface="Barlow Bold" pitchFamily="34" charset="0"/>
                <a:ea typeface="Barlow Bold" pitchFamily="34" charset="-122"/>
                <a:cs typeface="Barlow Bold" pitchFamily="34" charset="-120"/>
              </a:rPr>
              <a:t>Rangkuman: Poin-Poin Penting tentang Big Data</a:t>
            </a:r>
            <a:endParaRPr lang="en-US" sz="4050" dirty="0"/>
          </a:p>
        </p:txBody>
      </p:sp>
      <p:sp>
        <p:nvSpPr>
          <p:cNvPr id="4" name="Shape 1"/>
          <p:cNvSpPr/>
          <p:nvPr/>
        </p:nvSpPr>
        <p:spPr>
          <a:xfrm>
            <a:off x="687586" y="3938111"/>
            <a:ext cx="6529388" cy="1776770"/>
          </a:xfrm>
          <a:prstGeom prst="roundRect">
            <a:avLst>
              <a:gd name="adj" fmla="val 9952"/>
            </a:avLst>
          </a:prstGeom>
          <a:solidFill>
            <a:srgbClr val="EEEFF5"/>
          </a:solidFill>
          <a:ln/>
          <a:effectLst>
            <a:outerShdw sx="100000" sy="100000" kx="0" ky="0" algn="bl" rotWithShape="0" blurRad="48260" dist="24130" dir="13500000">
              <a:srgbClr val="ffffff">
                <a:alpha val="70000"/>
              </a:srgbClr>
            </a:outerShdw>
          </a:effectLst>
        </p:spPr>
      </p:sp>
      <p:sp>
        <p:nvSpPr>
          <p:cNvPr id="5" name="Text 2"/>
          <p:cNvSpPr/>
          <p:nvPr/>
        </p:nvSpPr>
        <p:spPr>
          <a:xfrm>
            <a:off x="884039" y="4134564"/>
            <a:ext cx="2654975" cy="323017"/>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Definisi &amp; Karakteristik</a:t>
            </a:r>
            <a:endParaRPr lang="en-US" sz="2000" dirty="0"/>
          </a:p>
        </p:txBody>
      </p:sp>
      <p:sp>
        <p:nvSpPr>
          <p:cNvPr id="6" name="Text 3"/>
          <p:cNvSpPr/>
          <p:nvPr/>
        </p:nvSpPr>
        <p:spPr>
          <a:xfrm>
            <a:off x="884039" y="4575453"/>
            <a:ext cx="6136481" cy="942975"/>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Big Data adalah volume data yang besar, cepat, bervariasi, memiliki ketidakpastian, dan memiliki nilai yang dapat diekstrak (5V).</a:t>
            </a:r>
            <a:endParaRPr lang="en-US" sz="1500" dirty="0"/>
          </a:p>
        </p:txBody>
      </p:sp>
      <p:sp>
        <p:nvSpPr>
          <p:cNvPr id="7" name="Shape 4"/>
          <p:cNvSpPr/>
          <p:nvPr/>
        </p:nvSpPr>
        <p:spPr>
          <a:xfrm>
            <a:off x="7413427" y="3938111"/>
            <a:ext cx="6529388" cy="1776770"/>
          </a:xfrm>
          <a:prstGeom prst="roundRect">
            <a:avLst>
              <a:gd name="adj" fmla="val 9952"/>
            </a:avLst>
          </a:prstGeom>
          <a:solidFill>
            <a:srgbClr val="EEEFF5"/>
          </a:solidFill>
          <a:ln/>
          <a:effectLst>
            <a:outerShdw sx="100000" sy="100000" kx="0" ky="0" algn="bl" rotWithShape="0" blurRad="48260" dist="24130" dir="13500000">
              <a:srgbClr val="ffffff">
                <a:alpha val="70000"/>
              </a:srgbClr>
            </a:outerShdw>
          </a:effectLst>
        </p:spPr>
      </p:sp>
      <p:sp>
        <p:nvSpPr>
          <p:cNvPr id="8" name="Text 5"/>
          <p:cNvSpPr/>
          <p:nvPr/>
        </p:nvSpPr>
        <p:spPr>
          <a:xfrm>
            <a:off x="7609880" y="4134564"/>
            <a:ext cx="2585085" cy="323017"/>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Sumber Data</a:t>
            </a:r>
            <a:endParaRPr lang="en-US" sz="2000" dirty="0"/>
          </a:p>
        </p:txBody>
      </p:sp>
      <p:sp>
        <p:nvSpPr>
          <p:cNvPr id="9" name="Text 6"/>
          <p:cNvSpPr/>
          <p:nvPr/>
        </p:nvSpPr>
        <p:spPr>
          <a:xfrm>
            <a:off x="7609880" y="4575453"/>
            <a:ext cx="6136481" cy="628650"/>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Big Data berasal dari media sosial, IoT, e-commerce, sensor, dan data internal perusahaan.</a:t>
            </a:r>
            <a:endParaRPr lang="en-US" sz="1500" dirty="0"/>
          </a:p>
        </p:txBody>
      </p:sp>
      <p:sp>
        <p:nvSpPr>
          <p:cNvPr id="10" name="Shape 7"/>
          <p:cNvSpPr/>
          <p:nvPr/>
        </p:nvSpPr>
        <p:spPr>
          <a:xfrm>
            <a:off x="687586" y="5911334"/>
            <a:ext cx="6529388" cy="1776770"/>
          </a:xfrm>
          <a:prstGeom prst="roundRect">
            <a:avLst>
              <a:gd name="adj" fmla="val 9952"/>
            </a:avLst>
          </a:prstGeom>
          <a:solidFill>
            <a:srgbClr val="EEEFF5"/>
          </a:solidFill>
          <a:ln/>
          <a:effectLst>
            <a:outerShdw sx="100000" sy="100000" kx="0" ky="0" algn="bl" rotWithShape="0" blurRad="48260" dist="24130" dir="13500000">
              <a:srgbClr val="ffffff">
                <a:alpha val="70000"/>
              </a:srgbClr>
            </a:outerShdw>
          </a:effectLst>
        </p:spPr>
      </p:sp>
      <p:sp>
        <p:nvSpPr>
          <p:cNvPr id="11" name="Text 8"/>
          <p:cNvSpPr/>
          <p:nvPr/>
        </p:nvSpPr>
        <p:spPr>
          <a:xfrm>
            <a:off x="884039" y="6107787"/>
            <a:ext cx="2585085" cy="323017"/>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Penerapan</a:t>
            </a:r>
            <a:endParaRPr lang="en-US" sz="2000" dirty="0"/>
          </a:p>
        </p:txBody>
      </p:sp>
      <p:sp>
        <p:nvSpPr>
          <p:cNvPr id="12" name="Text 9"/>
          <p:cNvSpPr/>
          <p:nvPr/>
        </p:nvSpPr>
        <p:spPr>
          <a:xfrm>
            <a:off x="884039" y="6548676"/>
            <a:ext cx="6136481" cy="942975"/>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Digunakan dalam berbagai industri (ritel, transportasi, kesehatan, pemerintahan) dan aspek kehidupan sehari-hari (belanja online, navigasi, streaming).</a:t>
            </a:r>
            <a:endParaRPr lang="en-US" sz="1500" dirty="0"/>
          </a:p>
        </p:txBody>
      </p:sp>
      <p:sp>
        <p:nvSpPr>
          <p:cNvPr id="13" name="Shape 10"/>
          <p:cNvSpPr/>
          <p:nvPr/>
        </p:nvSpPr>
        <p:spPr>
          <a:xfrm>
            <a:off x="7413427" y="5911334"/>
            <a:ext cx="6529388" cy="1776770"/>
          </a:xfrm>
          <a:prstGeom prst="roundRect">
            <a:avLst>
              <a:gd name="adj" fmla="val 9952"/>
            </a:avLst>
          </a:prstGeom>
          <a:solidFill>
            <a:srgbClr val="EEEFF5"/>
          </a:solidFill>
          <a:ln/>
          <a:effectLst>
            <a:outerShdw sx="100000" sy="100000" kx="0" ky="0" algn="bl" rotWithShape="0" blurRad="48260" dist="24130" dir="13500000">
              <a:srgbClr val="ffffff">
                <a:alpha val="70000"/>
              </a:srgbClr>
            </a:outerShdw>
          </a:effectLst>
        </p:spPr>
      </p:sp>
      <p:sp>
        <p:nvSpPr>
          <p:cNvPr id="14" name="Text 11"/>
          <p:cNvSpPr/>
          <p:nvPr/>
        </p:nvSpPr>
        <p:spPr>
          <a:xfrm>
            <a:off x="7609880" y="6107787"/>
            <a:ext cx="2585085" cy="323017"/>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Manfaat &amp; Tantangan</a:t>
            </a:r>
            <a:endParaRPr lang="en-US" sz="2000" dirty="0"/>
          </a:p>
        </p:txBody>
      </p:sp>
      <p:sp>
        <p:nvSpPr>
          <p:cNvPr id="15" name="Text 12"/>
          <p:cNvSpPr/>
          <p:nvPr/>
        </p:nvSpPr>
        <p:spPr>
          <a:xfrm>
            <a:off x="7609880" y="6548676"/>
            <a:ext cx="6136481" cy="942975"/>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Meningkatkan efisiensi, inovasi, dan pengambilan keputusan, namun menghadapi tantangan keamanan, integrasi, dan keahlian.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422452"/>
            <a:ext cx="7328892"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Pertanyaan? Mari Berdiskusi!</a:t>
            </a:r>
            <a:endParaRPr lang="en-US" sz="4450" dirty="0"/>
          </a:p>
        </p:txBody>
      </p:sp>
      <p:sp>
        <p:nvSpPr>
          <p:cNvPr id="4" name="Text 1"/>
          <p:cNvSpPr/>
          <p:nvPr/>
        </p:nvSpPr>
        <p:spPr>
          <a:xfrm>
            <a:off x="758309" y="4460081"/>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Kami telah membahas berbagai aspek Big Data, mulai dari definisi, sumber, penerapan, hingga manfaat dan tantangannya. Sekarang adalah giliran Anda!</a:t>
            </a:r>
            <a:endParaRPr lang="en-US" sz="1700" dirty="0"/>
          </a:p>
        </p:txBody>
      </p:sp>
      <p:sp>
        <p:nvSpPr>
          <p:cNvPr id="5" name="Text 2"/>
          <p:cNvSpPr/>
          <p:nvPr/>
        </p:nvSpPr>
        <p:spPr>
          <a:xfrm>
            <a:off x="1083231" y="5640943"/>
            <a:ext cx="12788860"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Apakah ada pertanyaan yang ingin Anda ajukan? Atau mungkin ada pengalaman dan pandangan lain yang ingin Anda bagikan terkait Big Data?</a:t>
            </a:r>
            <a:endParaRPr lang="en-US" sz="1700" dirty="0"/>
          </a:p>
        </p:txBody>
      </p:sp>
      <p:sp>
        <p:nvSpPr>
          <p:cNvPr id="6" name="Shape 3"/>
          <p:cNvSpPr/>
          <p:nvPr/>
        </p:nvSpPr>
        <p:spPr>
          <a:xfrm>
            <a:off x="758309" y="5397222"/>
            <a:ext cx="30480" cy="1180862"/>
          </a:xfrm>
          <a:prstGeom prst="rect">
            <a:avLst/>
          </a:prstGeom>
          <a:solidFill>
            <a:srgbClr val="7068F4"/>
          </a:solidFill>
          <a:ln/>
        </p:spPr>
      </p:sp>
      <p:sp>
        <p:nvSpPr>
          <p:cNvPr id="7" name="Text 4"/>
          <p:cNvSpPr/>
          <p:nvPr/>
        </p:nvSpPr>
        <p:spPr>
          <a:xfrm>
            <a:off x="758309" y="6821805"/>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Jangan ragu untuk bertanya atau berdiskusi. Kami terbuka untuk berbagai pandangan dan ingin menjadikan sesi ini interaktif dan bermanfaat bagi semua.</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2025-06-02T00:28:26Z</dcterms:created>
  <dcterms:modified xsi:type="dcterms:W3CDTF">2025-06-02T00:28:26Z</dcterms:modified>
</cp:coreProperties>
</file>